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Advent Pro SemiBold"/>
      <p:regular r:id="rId23"/>
      <p:bold r:id="rId24"/>
      <p:italic r:id="rId25"/>
      <p:boldItalic r:id="rId26"/>
    </p:embeddedFont>
    <p:embeddedFont>
      <p:font typeface="Roboto"/>
      <p:regular r:id="rId27"/>
      <p:bold r:id="rId28"/>
      <p:italic r:id="rId29"/>
      <p:boldItalic r:id="rId30"/>
    </p:embeddedFont>
    <p:embeddedFont>
      <p:font typeface="Fira Sans Extra Condensed Medium"/>
      <p:regular r:id="rId31"/>
      <p:bold r:id="rId32"/>
      <p:italic r:id="rId33"/>
      <p:boldItalic r:id="rId34"/>
    </p:embeddedFont>
    <p:embeddedFont>
      <p:font typeface="Fira Sans Condensed Medium"/>
      <p:regular r:id="rId35"/>
      <p:bold r:id="rId36"/>
      <p:italic r:id="rId37"/>
      <p:boldItalic r:id="rId38"/>
    </p:embeddedFont>
    <p:embeddedFont>
      <p:font typeface="Maven Pro"/>
      <p:regular r:id="rId39"/>
      <p:bold r:id="rId40"/>
    </p:embeddedFont>
    <p:embeddedFont>
      <p:font typeface="Share Tech"/>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6.xml"/><Relationship Id="rId41" Type="http://schemas.openxmlformats.org/officeDocument/2006/relationships/font" Target="fonts/ShareTech-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AdventProSemiBold-bold.fntdata"/><Relationship Id="rId23" Type="http://schemas.openxmlformats.org/officeDocument/2006/relationships/font" Target="fonts/AdventPro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dventProSemiBold-boldItalic.fntdata"/><Relationship Id="rId25" Type="http://schemas.openxmlformats.org/officeDocument/2006/relationships/font" Target="fonts/AdventProSemiBold-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FiraSansExtraCondensedMedium-italic.fntdata"/><Relationship Id="rId10" Type="http://schemas.openxmlformats.org/officeDocument/2006/relationships/slide" Target="slides/slide6.xml"/><Relationship Id="rId32" Type="http://schemas.openxmlformats.org/officeDocument/2006/relationships/font" Target="fonts/FiraSansExtraCondensedMedium-bold.fntdata"/><Relationship Id="rId13" Type="http://schemas.openxmlformats.org/officeDocument/2006/relationships/slide" Target="slides/slide9.xml"/><Relationship Id="rId35" Type="http://schemas.openxmlformats.org/officeDocument/2006/relationships/font" Target="fonts/FiraSansCondensedMedium-regular.fntdata"/><Relationship Id="rId12" Type="http://schemas.openxmlformats.org/officeDocument/2006/relationships/slide" Target="slides/slide8.xml"/><Relationship Id="rId34" Type="http://schemas.openxmlformats.org/officeDocument/2006/relationships/font" Target="fonts/FiraSansExtraCondensedMedium-boldItalic.fntdata"/><Relationship Id="rId15" Type="http://schemas.openxmlformats.org/officeDocument/2006/relationships/slide" Target="slides/slide11.xml"/><Relationship Id="rId37" Type="http://schemas.openxmlformats.org/officeDocument/2006/relationships/font" Target="fonts/FiraSansCondensedMedium-italic.fntdata"/><Relationship Id="rId14" Type="http://schemas.openxmlformats.org/officeDocument/2006/relationships/slide" Target="slides/slide10.xml"/><Relationship Id="rId36" Type="http://schemas.openxmlformats.org/officeDocument/2006/relationships/font" Target="fonts/FiraSansCondensedMedium-bold.fntdata"/><Relationship Id="rId17" Type="http://schemas.openxmlformats.org/officeDocument/2006/relationships/slide" Target="slides/slide13.xml"/><Relationship Id="rId39" Type="http://schemas.openxmlformats.org/officeDocument/2006/relationships/font" Target="fonts/MavenPro-regular.fntdata"/><Relationship Id="rId16" Type="http://schemas.openxmlformats.org/officeDocument/2006/relationships/slide" Target="slides/slide12.xml"/><Relationship Id="rId38" Type="http://schemas.openxmlformats.org/officeDocument/2006/relationships/font" Target="fonts/FiraSansCondensed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equality.org/great-divide/updates-billionaire-pandemic/"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Bill: Hello Everybody, I am Bill</a:t>
            </a:r>
            <a:endParaRPr>
              <a:solidFill>
                <a:schemeClr val="dk1"/>
              </a:solidFill>
            </a:endParaRPr>
          </a:p>
          <a:p>
            <a:pPr indent="0" lvl="0" marL="0" rtl="0" algn="l">
              <a:spcBef>
                <a:spcPts val="0"/>
              </a:spcBef>
              <a:spcAft>
                <a:spcPts val="0"/>
              </a:spcAft>
              <a:buNone/>
            </a:pPr>
            <a:r>
              <a:rPr lang="en">
                <a:solidFill>
                  <a:schemeClr val="dk1"/>
                </a:solidFill>
              </a:rPr>
              <a:t>Benny: I am Benny</a:t>
            </a:r>
            <a:endParaRPr>
              <a:solidFill>
                <a:schemeClr val="dk1"/>
              </a:solidFill>
            </a:endParaRPr>
          </a:p>
          <a:p>
            <a:pPr indent="0" lvl="0" marL="0" rtl="0" algn="l">
              <a:spcBef>
                <a:spcPts val="0"/>
              </a:spcBef>
              <a:spcAft>
                <a:spcPts val="0"/>
              </a:spcAft>
              <a:buNone/>
            </a:pPr>
            <a:r>
              <a:rPr lang="en"/>
              <a:t>Steven: and I am Steven</a:t>
            </a:r>
            <a:endParaRPr/>
          </a:p>
          <a:p>
            <a:pPr indent="0" lvl="0" marL="0" rtl="0" algn="l">
              <a:spcBef>
                <a:spcPts val="0"/>
              </a:spcBef>
              <a:spcAft>
                <a:spcPts val="0"/>
              </a:spcAft>
              <a:buNone/>
            </a:pPr>
            <a:r>
              <a:rPr lang="en"/>
              <a:t>Bill: Today, we will be showing you our Covid-19 Mobility Report and present our analysis we have accomplished in the past two weeks.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0da358b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d0da358b8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Benny: Canada has an 15% average drop from baseline in terms of retail and recreation. On the other hand, the United States only has a 10% drop. How have they been doing better? Well, the U.S is capable for more medical supplies, a higher </a:t>
            </a:r>
            <a:r>
              <a:rPr lang="en"/>
              <a:t>hospitalization</a:t>
            </a:r>
            <a:r>
              <a:rPr lang="en"/>
              <a:t> capacity, as well as better lockdown procedures. They also reopened their economy earlier. These are some direct and indirect reasons why the U.S has a higher retail and recreation rate from baseline, resulting in a strong economic recovery.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Benny: Just like every other </a:t>
            </a:r>
            <a:r>
              <a:rPr lang="en"/>
              <a:t>statistics</a:t>
            </a:r>
            <a:r>
              <a:rPr lang="en"/>
              <a:t>, there are certain outliers here. Mongolia is the exception: because of their small population, they are able to contain the virus very well. This allowed them to even improve their retail and recreation mobility change.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cf7f23f84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cf7f23f84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Bill: That is a lot of data that we have analyzed. </a:t>
            </a:r>
            <a:r>
              <a:rPr lang="en">
                <a:solidFill>
                  <a:schemeClr val="dk1"/>
                </a:solidFill>
              </a:rPr>
              <a:t>Now, we will be talking about the effects on society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cf7f23f84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cf7f23f84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14300" marR="114300" rtl="0" algn="l">
              <a:lnSpc>
                <a:spcPct val="100000"/>
              </a:lnSpc>
              <a:spcBef>
                <a:spcPts val="500"/>
              </a:spcBef>
              <a:spcAft>
                <a:spcPts val="0"/>
              </a:spcAft>
              <a:buNone/>
            </a:pPr>
            <a:r>
              <a:rPr lang="en">
                <a:solidFill>
                  <a:schemeClr val="dk1"/>
                </a:solidFill>
              </a:rPr>
              <a:t>Bill: The graph shown above represents the GDP growth in the three quarters of 2020 for Canada, USA and China. As we can see,</a:t>
            </a:r>
            <a:r>
              <a:rPr lang="en">
                <a:solidFill>
                  <a:schemeClr val="dk1"/>
                </a:solidFill>
                <a:highlight>
                  <a:schemeClr val="lt1"/>
                </a:highlight>
              </a:rPr>
              <a:t> in the first two quarters of 2020, the U.S. economy entered recession due to the COVID-19 pandemic.</a:t>
            </a:r>
            <a:r>
              <a:rPr lang="en">
                <a:solidFill>
                  <a:schemeClr val="dk1"/>
                </a:solidFill>
                <a:highlight>
                  <a:srgbClr val="FFFFFF"/>
                </a:highlight>
              </a:rPr>
              <a:t>The decline in second quarter GDP reflected the response to COVID-19, as "stay-at-home" orders issued in March and April were partially lifted in some areas of the country in May and June. This led to rapid shifts in activity, as businesses and schools continued remote work and consumers and businesses canceled, restricted, or redirected their spending.</a:t>
            </a:r>
            <a:endParaRPr>
              <a:solidFill>
                <a:schemeClr val="dk1"/>
              </a:solidFill>
              <a:highlight>
                <a:schemeClr val="lt1"/>
              </a:highlight>
            </a:endParaRPr>
          </a:p>
          <a:p>
            <a:pPr indent="0" lvl="0" marL="114300" marR="114300" rtl="0" algn="l">
              <a:lnSpc>
                <a:spcPct val="142857"/>
              </a:lnSpc>
              <a:spcBef>
                <a:spcPts val="500"/>
              </a:spcBef>
              <a:spcAft>
                <a:spcPts val="0"/>
              </a:spcAft>
              <a:buNone/>
            </a:pPr>
            <a:r>
              <a:t/>
            </a:r>
            <a:endParaRPr/>
          </a:p>
          <a:p>
            <a:pPr indent="0" lvl="0" marL="114300" marR="114300" rtl="0" algn="l">
              <a:lnSpc>
                <a:spcPct val="142857"/>
              </a:lnSpc>
              <a:spcBef>
                <a:spcPts val="500"/>
              </a:spcBef>
              <a:spcAft>
                <a:spcPts val="0"/>
              </a:spcAft>
              <a:buNone/>
            </a:pPr>
            <a:r>
              <a:rPr lang="en"/>
              <a:t>-How is this related to the mobility change?</a:t>
            </a:r>
            <a:endParaRPr/>
          </a:p>
          <a:p>
            <a:pPr indent="0" lvl="0" marL="114300" marR="114300" rtl="0" algn="l">
              <a:lnSpc>
                <a:spcPct val="142857"/>
              </a:lnSpc>
              <a:spcBef>
                <a:spcPts val="500"/>
              </a:spcBef>
              <a:spcAft>
                <a:spcPts val="0"/>
              </a:spcAft>
              <a:buClr>
                <a:schemeClr val="dk1"/>
              </a:buClr>
              <a:buSzPts val="1100"/>
              <a:buFont typeface="Arial"/>
              <a:buNone/>
            </a:pPr>
            <a:r>
              <a:rPr lang="en"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https://inequality.org/great-divide/updates-billionaire-pandemic/</a:t>
            </a:r>
            <a:endParaRPr sz="1050">
              <a:solidFill>
                <a:srgbClr val="1A73E8"/>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f7f23f84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cf7f23f84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Benny: Despite having a pandemic, the stock market has been </a:t>
            </a:r>
            <a:r>
              <a:rPr lang="en"/>
              <a:t>surging throughout the past 12 months. The Nasdaq Composite even experiences an astonishing 43.2% in the year 2020.This is affected by a low interest rate as well as a ongoing recovery of the mobility rate - Businesses are reopening, and people are having more confidence towards a healthy reopening.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Benny: With the overall mobility rate increasing currently, we would only expect the stock market to continue this trend in the near future.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d210e813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d210e813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Steven: </a:t>
            </a:r>
            <a:r>
              <a:rPr lang="en">
                <a:solidFill>
                  <a:schemeClr val="dk1"/>
                </a:solidFill>
              </a:rPr>
              <a:t>Now, we will be talking about our reflection toward the change of mobility</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0b6ddd1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0b6ddd1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 Guess the amount of dollars do the </a:t>
            </a:r>
            <a:r>
              <a:rPr lang="en"/>
              <a:t>billionaires’ wealth increase in the US. 1.3 trillion dollars!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d2822c0c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d2822c0c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6c52a2e8d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6c52a2e8d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Benny: </a:t>
            </a:r>
            <a:endParaRPr/>
          </a:p>
          <a:p>
            <a:pPr indent="0" lvl="0" marL="0" rtl="0" algn="l">
              <a:spcBef>
                <a:spcPts val="0"/>
              </a:spcBef>
              <a:spcAft>
                <a:spcPts val="0"/>
              </a:spcAft>
              <a:buNone/>
            </a:pPr>
            <a:r>
              <a:rPr lang="en"/>
              <a:t>There are 3 topics that we are going to cover today. The first one is the change in mobility, we will be analyzing the changes using different charts and maps we have organized, as well as comparing the change in mobility rate within Canada and around the entire world. The second topic is the effects on society, we will be showing you our findings regarding how these trends and statistics can relate to different aspects of our world. And lastly, we will show you the conclusions we have made, and reflect on what the world could done better in response to the pandemic.</a:t>
            </a:r>
            <a:endParaRPr/>
          </a:p>
          <a:p>
            <a:pPr indent="0" lvl="0" marL="0" rtl="0" algn="l">
              <a:spcBef>
                <a:spcPts val="0"/>
              </a:spcBef>
              <a:spcAft>
                <a:spcPts val="0"/>
              </a:spcAft>
              <a:buNone/>
            </a:pPr>
            <a:r>
              <a:rPr lang="en"/>
              <a:t>So now, let’s get right into 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6c60e245bf_1_3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c60e245bf_1_3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 Now, we will be talking about the change in mobility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6c4305b01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c4305b01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Steven: Before we get started, we want to take a look at the background of our pandemic. There are</a:t>
            </a:r>
            <a:r>
              <a:rPr lang="en">
                <a:solidFill>
                  <a:schemeClr val="dk1"/>
                </a:solidFill>
              </a:rPr>
              <a:t> three total lockdowns in Ontario due to the increasing cases of Covid-19, since </a:t>
            </a:r>
            <a:r>
              <a:rPr lang="en">
                <a:solidFill>
                  <a:schemeClr val="dk1"/>
                </a:solidFill>
                <a:highlight>
                  <a:srgbClr val="FFFFFF"/>
                </a:highlight>
              </a:rPr>
              <a:t>the spread of the virus can be significantly reduced by this preventive restriction. This is the direct cause of the change in the mobility rates which we will be analyzing.</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08d3a5b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d08d3a5b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Benny:</a:t>
            </a:r>
            <a:endParaRPr/>
          </a:p>
          <a:p>
            <a:pPr indent="0" lvl="0" marL="0" rtl="0" algn="l">
              <a:spcBef>
                <a:spcPts val="0"/>
              </a:spcBef>
              <a:spcAft>
                <a:spcPts val="0"/>
              </a:spcAft>
              <a:buNone/>
            </a:pPr>
            <a:r>
              <a:rPr lang="en"/>
              <a:t>The first </a:t>
            </a:r>
            <a:r>
              <a:rPr lang="en"/>
              <a:t>datatype is residential mobility change.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Many provinces began the first lockdown in about late March, which caused a significant increase in the number of people staying at home. This rate has been decreasing as covid restrictions ease, however, it did rebounded to around 15 percent later because of the second and third wave of the pandemic.</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Bill: Furthermore, from the data that we have gathered</a:t>
            </a:r>
            <a:r>
              <a:rPr lang="en"/>
              <a:t>, we find out that more populated provinces like Ontario and Quebec are the regions that experienced</a:t>
            </a:r>
            <a:r>
              <a:rPr lang="en"/>
              <a:t> the most change from baseline, since the pandemic has hit them the hardest. Comparing to the others, these two provinces also imposed much stricter covid restrictions, which is also a major reason they have such a drastic increase, especially in the first and second wave.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terms of worldwide, there is no surprise that the average residential mobility rate have all increased during the pandemic, since stay at home orders are literally imposed in every single country. This number even ranges up to 23.7% in Panama, a country in central America, which has also suffered badly from Covid-19</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08d3a5b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08d3a5b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 When it comes to pharmacy and grocery, some provinces have an increase in mobility, and some provinces have a decrease. Provinces such as British Columbia and </a:t>
            </a:r>
            <a:r>
              <a:rPr lang="en"/>
              <a:t>Saskatchewan</a:t>
            </a:r>
            <a:r>
              <a:rPr lang="en"/>
              <a:t> had a slight increase of about 6%, while Quebec and NWT had a decrease of about 6%.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Benny: Even though there are certain outliers in the trend we see on the graph at the bottom right, such as Canada National Day and Christmas, the mobility rate has been hovering around the baseline throughout the second and third wave pandemic in major provinces of Canada.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statistics that might be interesting, is that the the percent change from baseline in all countries ranges from -30% to 30%. This is quite unbelievable, as we see that the grocery and pharmacy trend reacted in both ways dramatically, despite all having strict restrictions.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08d3a5be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d08d3a5be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 During the pandemic, the workplace commuting related mobility suffered a constant drop across all the provinces, due to the closure of businesses and work at home practices. </a:t>
            </a:r>
            <a:endParaRPr/>
          </a:p>
          <a:p>
            <a:pPr indent="0" lvl="0" marL="0" rtl="0" algn="l">
              <a:spcBef>
                <a:spcPts val="0"/>
              </a:spcBef>
              <a:spcAft>
                <a:spcPts val="0"/>
              </a:spcAft>
              <a:buClr>
                <a:schemeClr val="dk1"/>
              </a:buClr>
              <a:buSzPts val="1100"/>
              <a:buFont typeface="Arial"/>
              <a:buNone/>
            </a:pPr>
            <a:r>
              <a:t/>
            </a:r>
            <a:endParaRPr>
              <a:solidFill>
                <a:srgbClr val="1A5E8F"/>
              </a:solidFill>
            </a:endParaRPr>
          </a:p>
          <a:p>
            <a:pPr indent="0" lvl="0" marL="0" rtl="0" algn="l">
              <a:spcBef>
                <a:spcPts val="0"/>
              </a:spcBef>
              <a:spcAft>
                <a:spcPts val="0"/>
              </a:spcAft>
              <a:buClr>
                <a:schemeClr val="dk1"/>
              </a:buClr>
              <a:buSzPts val="1100"/>
              <a:buFont typeface="Arial"/>
              <a:buNone/>
            </a:pPr>
            <a:r>
              <a:rPr lang="en">
                <a:solidFill>
                  <a:schemeClr val="dk1"/>
                </a:solidFill>
              </a:rPr>
              <a:t>You may notice that the data on the bottom right chart fluctuates up and down in a predictable manner, that’s because weekends would cause a temporary but significant change in data such as workplace mobility, causing the regular fluctuation.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Steven: Interestingly, you might notice that the trend we see here is exactly the opposite from the residential percent change from baseline, and it is also affecting similar provinces. For example, the significant hike in Residential mobility around late March translates to a large decrease here, and the lowest point took place during Christmas holidays. This might be confusing, but it is easy to understand, since the main reason why Canadians are forced to stay away from their workplaces is because of stricter covid restrictions, which is also a reason why people are spending significantly more time staying at home.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Benny: </a:t>
            </a:r>
            <a:r>
              <a:rPr lang="en"/>
              <a:t>Furthermore, the countries that have the largest decline of workplace mobility are mainly in Europe. Similar to Canada, their inability to contain the virus, and a high possession rate to technologies, are the main reasons why people in these countries are still preferring remote working over going to work physically.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08d3a5be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08d3a5be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Benny: From the statistics that we have analyzed, all countries have had a huge transit mobility drop from baseline. Especially in South America, which have very high covid cases, countries like Argentina and Peru have a </a:t>
            </a:r>
            <a:r>
              <a:rPr lang="en">
                <a:solidFill>
                  <a:schemeClr val="dk1"/>
                </a:solidFill>
              </a:rPr>
              <a:t>average </a:t>
            </a:r>
            <a:r>
              <a:rPr lang="en"/>
              <a:t>drop of transit mobility rate to an astonishing 50% from the baseline.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Bill: It is no different in Canada, regions such as Northwest </a:t>
            </a:r>
            <a:r>
              <a:rPr lang="en"/>
              <a:t>Territories</a:t>
            </a:r>
            <a:r>
              <a:rPr lang="en"/>
              <a:t> also had a 50% decline from baseline. Because these places relied </a:t>
            </a:r>
            <a:r>
              <a:rPr lang="en"/>
              <a:t>much</a:t>
            </a:r>
            <a:r>
              <a:rPr lang="en"/>
              <a:t> more on tourism compared to the other provinces, their transit stations suffer more during the pandemic as huge amount of tourism is practically impossible during the pandemic.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Bill: Similarly, the top mobile countries in terms of transits, especially in South America, have also </a:t>
            </a:r>
            <a:r>
              <a:rPr lang="en"/>
              <a:t>experienced a huge decline because of their reliance towards tourism.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08d3a5be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d08d3a5b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 Throughout the year, mobility to parks sees a dramatic increase compared to prior to the pandemic. Nova Scotia for example, sees as much as a 86% increase over baseline before the pandemic, and at one point the national statistic is more than three times as much over baseline. That is just insane.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Steven: Since travelling is forbidden during the pandemic, many individuals choose to go to their local parks for some fresh air instead, which explains the large increase. PEI is an exception among other provinces, having a decrease instead of increase. Being a tourism focused province, PEI parks usually sees many tourists visiting, which explains the exception.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google.com/covid19/mobility/" TargetMode="External"/><Relationship Id="rId4" Type="http://schemas.openxmlformats.org/officeDocument/2006/relationships/hyperlink" Target="https://inequality.org/great-divide/updates-billionaire-pandemic/" TargetMode="External"/><Relationship Id="rId5" Type="http://schemas.openxmlformats.org/officeDocument/2006/relationships/hyperlink" Target="https://finance.yahoo.com/quote/%5EIXIC/history?p=%5EIXIC" TargetMode="External"/><Relationship Id="rId6" Type="http://schemas.openxmlformats.org/officeDocument/2006/relationships/hyperlink" Target="https://tradingeconomics.com/canada/gdp-growt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idx="1" type="subTitle"/>
          </p:nvPr>
        </p:nvSpPr>
        <p:spPr>
          <a:xfrm>
            <a:off x="1930500" y="2746075"/>
            <a:ext cx="528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The Fish Touchers: Benny, Bill, Steven</a:t>
            </a:r>
            <a:endParaRPr/>
          </a:p>
        </p:txBody>
      </p:sp>
      <p:sp>
        <p:nvSpPr>
          <p:cNvPr id="431" name="Google Shape;431;p23"/>
          <p:cNvSpPr txBox="1"/>
          <p:nvPr>
            <p:ph type="ctrTitle"/>
          </p:nvPr>
        </p:nvSpPr>
        <p:spPr>
          <a:xfrm>
            <a:off x="1561650" y="652663"/>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COVID-19 </a:t>
            </a:r>
            <a:r>
              <a:rPr lang="en">
                <a:solidFill>
                  <a:schemeClr val="accent2"/>
                </a:solidFill>
              </a:rPr>
              <a:t>MOBILITY</a:t>
            </a:r>
            <a:r>
              <a:rPr lang="en"/>
              <a:t> REPORT</a:t>
            </a:r>
            <a:endParaRPr/>
          </a:p>
        </p:txBody>
      </p:sp>
      <p:sp>
        <p:nvSpPr>
          <p:cNvPr id="432" name="Google Shape;432;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6042554" y="30603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23"/>
          <p:cNvGrpSpPr/>
          <p:nvPr/>
        </p:nvGrpSpPr>
        <p:grpSpPr>
          <a:xfrm>
            <a:off x="6305364" y="3637906"/>
            <a:ext cx="121434" cy="1073147"/>
            <a:chOff x="6232314" y="3696331"/>
            <a:chExt cx="121434" cy="1073147"/>
          </a:xfrm>
        </p:grpSpPr>
        <p:sp>
          <p:nvSpPr>
            <p:cNvPr id="439" name="Google Shape;439;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3"/>
          <p:cNvGrpSpPr/>
          <p:nvPr/>
        </p:nvGrpSpPr>
        <p:grpSpPr>
          <a:xfrm>
            <a:off x="6780548" y="337714"/>
            <a:ext cx="133252" cy="1952377"/>
            <a:chOff x="6780548" y="337714"/>
            <a:chExt cx="133252" cy="1952377"/>
          </a:xfrm>
        </p:grpSpPr>
        <p:sp>
          <p:nvSpPr>
            <p:cNvPr id="442" name="Google Shape;442;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3"/>
          <p:cNvGrpSpPr/>
          <p:nvPr/>
        </p:nvGrpSpPr>
        <p:grpSpPr>
          <a:xfrm>
            <a:off x="1608717" y="1280046"/>
            <a:ext cx="199237" cy="2828935"/>
            <a:chOff x="1608717" y="1280046"/>
            <a:chExt cx="199237" cy="2828935"/>
          </a:xfrm>
        </p:grpSpPr>
        <p:sp>
          <p:nvSpPr>
            <p:cNvPr id="445" name="Google Shape;445;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3"/>
          <p:cNvGrpSpPr/>
          <p:nvPr/>
        </p:nvGrpSpPr>
        <p:grpSpPr>
          <a:xfrm>
            <a:off x="8008096" y="2108910"/>
            <a:ext cx="199001" cy="2139769"/>
            <a:chOff x="8008096" y="2108910"/>
            <a:chExt cx="199001" cy="2139769"/>
          </a:xfrm>
        </p:grpSpPr>
        <p:sp>
          <p:nvSpPr>
            <p:cNvPr id="451" name="Google Shape;451;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4545550" y="3870180"/>
            <a:ext cx="199001" cy="867198"/>
            <a:chOff x="4475150" y="4052605"/>
            <a:chExt cx="199001" cy="867198"/>
          </a:xfrm>
        </p:grpSpPr>
        <p:sp>
          <p:nvSpPr>
            <p:cNvPr id="454" name="Google Shape;454;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7" name="Google Shape;457;p23"/>
          <p:cNvPicPr preferRelativeResize="0"/>
          <p:nvPr/>
        </p:nvPicPr>
        <p:blipFill>
          <a:blip r:embed="rId3">
            <a:alphaModFix/>
          </a:blip>
          <a:stretch>
            <a:fillRect/>
          </a:stretch>
        </p:blipFill>
        <p:spPr>
          <a:xfrm>
            <a:off x="3735138" y="3060375"/>
            <a:ext cx="1952374" cy="1952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2"/>
          <p:cNvSpPr txBox="1"/>
          <p:nvPr>
            <p:ph type="ctrTitle"/>
          </p:nvPr>
        </p:nvSpPr>
        <p:spPr>
          <a:xfrm>
            <a:off x="282200" y="2151038"/>
            <a:ext cx="2968800" cy="95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Mobility Change: </a:t>
            </a:r>
            <a:endParaRPr/>
          </a:p>
          <a:p>
            <a:pPr indent="0" lvl="0" marL="0" rtl="0" algn="ctr">
              <a:spcBef>
                <a:spcPts val="0"/>
              </a:spcBef>
              <a:spcAft>
                <a:spcPts val="0"/>
              </a:spcAft>
              <a:buNone/>
            </a:pPr>
            <a:r>
              <a:rPr lang="en"/>
              <a:t>Retail &amp;</a:t>
            </a:r>
            <a:endParaRPr/>
          </a:p>
          <a:p>
            <a:pPr indent="0" lvl="0" marL="0" rtl="0" algn="ctr">
              <a:spcBef>
                <a:spcPts val="0"/>
              </a:spcBef>
              <a:spcAft>
                <a:spcPts val="0"/>
              </a:spcAft>
              <a:buNone/>
            </a:pPr>
            <a:r>
              <a:rPr lang="en"/>
              <a:t> Recreation</a:t>
            </a:r>
            <a:endParaRPr/>
          </a:p>
        </p:txBody>
      </p:sp>
      <p:pic>
        <p:nvPicPr>
          <p:cNvPr id="595" name="Google Shape;595;p32"/>
          <p:cNvPicPr preferRelativeResize="0"/>
          <p:nvPr/>
        </p:nvPicPr>
        <p:blipFill>
          <a:blip r:embed="rId3">
            <a:alphaModFix/>
          </a:blip>
          <a:stretch>
            <a:fillRect/>
          </a:stretch>
        </p:blipFill>
        <p:spPr>
          <a:xfrm>
            <a:off x="3328775" y="333909"/>
            <a:ext cx="5639999" cy="4490491"/>
          </a:xfrm>
          <a:prstGeom prst="rect">
            <a:avLst/>
          </a:prstGeom>
          <a:noFill/>
          <a:ln>
            <a:noFill/>
          </a:ln>
        </p:spPr>
      </p:pic>
      <p:sp>
        <p:nvSpPr>
          <p:cNvPr id="596" name="Google Shape;596;p32"/>
          <p:cNvSpPr/>
          <p:nvPr/>
        </p:nvSpPr>
        <p:spPr>
          <a:xfrm>
            <a:off x="3429000" y="750250"/>
            <a:ext cx="2286000" cy="4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hare Tech"/>
                <a:ea typeface="Share Tech"/>
                <a:cs typeface="Share Tech"/>
                <a:sym typeface="Share Tech"/>
              </a:rPr>
              <a:t>Average Retail and Recreation Percent Change</a:t>
            </a:r>
            <a:endParaRPr>
              <a:latin typeface="Share Tech"/>
              <a:ea typeface="Share Tech"/>
              <a:cs typeface="Share Tech"/>
              <a:sym typeface="Share Tech"/>
            </a:endParaRPr>
          </a:p>
          <a:p>
            <a:pPr indent="0" lvl="0" marL="0" rtl="0" algn="l">
              <a:spcBef>
                <a:spcPts val="0"/>
              </a:spcBef>
              <a:spcAft>
                <a:spcPts val="0"/>
              </a:spcAft>
              <a:buNone/>
            </a:pPr>
            <a:r>
              <a:t/>
            </a:r>
            <a:endParaRPr>
              <a:latin typeface="Share Tech"/>
              <a:ea typeface="Share Tech"/>
              <a:cs typeface="Share Tech"/>
              <a:sym typeface="Share Tech"/>
            </a:endParaRPr>
          </a:p>
        </p:txBody>
      </p:sp>
      <p:sp>
        <p:nvSpPr>
          <p:cNvPr id="597" name="Google Shape;597;p32"/>
          <p:cNvSpPr/>
          <p:nvPr/>
        </p:nvSpPr>
        <p:spPr>
          <a:xfrm>
            <a:off x="5791325" y="750250"/>
            <a:ext cx="2843100" cy="27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Share Tech"/>
                <a:ea typeface="Share Tech"/>
                <a:cs typeface="Share Tech"/>
                <a:sym typeface="Share Tech"/>
              </a:rPr>
              <a:t>Average Retail and Recreation Percent Change by Date</a:t>
            </a:r>
            <a:endParaRPr sz="1200">
              <a:latin typeface="Share Tech"/>
              <a:ea typeface="Share Tech"/>
              <a:cs typeface="Share Tech"/>
              <a:sym typeface="Share Tech"/>
            </a:endParaRPr>
          </a:p>
          <a:p>
            <a:pPr indent="0" lvl="0" marL="0" rtl="0" algn="l">
              <a:spcBef>
                <a:spcPts val="0"/>
              </a:spcBef>
              <a:spcAft>
                <a:spcPts val="0"/>
              </a:spcAft>
              <a:buNone/>
            </a:pPr>
            <a:r>
              <a:t/>
            </a:r>
            <a:endParaRPr sz="1200">
              <a:latin typeface="Share Tech"/>
              <a:ea typeface="Share Tech"/>
              <a:cs typeface="Share Tech"/>
              <a:sym typeface="Share Tech"/>
            </a:endParaRPr>
          </a:p>
        </p:txBody>
      </p:sp>
      <p:sp>
        <p:nvSpPr>
          <p:cNvPr id="598" name="Google Shape;598;p32"/>
          <p:cNvSpPr/>
          <p:nvPr/>
        </p:nvSpPr>
        <p:spPr>
          <a:xfrm>
            <a:off x="5791325" y="2839550"/>
            <a:ext cx="2843100" cy="27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Share Tech"/>
                <a:ea typeface="Share Tech"/>
                <a:cs typeface="Share Tech"/>
                <a:sym typeface="Share Tech"/>
              </a:rPr>
              <a:t>Average Retail and Recreation Percent Change by Province</a:t>
            </a:r>
            <a:endParaRPr sz="1200">
              <a:latin typeface="Share Tech"/>
              <a:ea typeface="Share Tech"/>
              <a:cs typeface="Share Tech"/>
              <a:sym typeface="Share Tech"/>
            </a:endParaRPr>
          </a:p>
          <a:p>
            <a:pPr indent="0" lvl="0" marL="0" rtl="0" algn="l">
              <a:spcBef>
                <a:spcPts val="0"/>
              </a:spcBef>
              <a:spcAft>
                <a:spcPts val="0"/>
              </a:spcAft>
              <a:buNone/>
            </a:pPr>
            <a:r>
              <a:t/>
            </a:r>
            <a:endParaRPr sz="1200">
              <a:latin typeface="Share Tech"/>
              <a:ea typeface="Share Tech"/>
              <a:cs typeface="Share Tech"/>
              <a:sym typeface="Share Tech"/>
            </a:endParaRPr>
          </a:p>
        </p:txBody>
      </p:sp>
      <p:sp>
        <p:nvSpPr>
          <p:cNvPr id="599" name="Google Shape;599;p32"/>
          <p:cNvSpPr txBox="1"/>
          <p:nvPr/>
        </p:nvSpPr>
        <p:spPr>
          <a:xfrm>
            <a:off x="777500" y="703688"/>
            <a:ext cx="1978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2"/>
                </a:solidFill>
                <a:latin typeface="Maven Pro"/>
                <a:ea typeface="Maven Pro"/>
                <a:cs typeface="Maven Pro"/>
                <a:sym typeface="Maven Pro"/>
              </a:rPr>
              <a:t>Canada:</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a:t>
            </a:r>
            <a:r>
              <a:rPr lang="en">
                <a:solidFill>
                  <a:schemeClr val="accent2"/>
                </a:solidFill>
                <a:latin typeface="Maven Pro"/>
                <a:ea typeface="Maven Pro"/>
                <a:cs typeface="Maven Pro"/>
                <a:sym typeface="Maven Pro"/>
              </a:rPr>
              <a:t>7.36% (N.L.)</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a:t>
            </a:r>
            <a:r>
              <a:rPr lang="en">
                <a:solidFill>
                  <a:schemeClr val="accent2"/>
                </a:solidFill>
                <a:latin typeface="Maven Pro"/>
                <a:ea typeface="Maven Pro"/>
                <a:cs typeface="Maven Pro"/>
                <a:sym typeface="Maven Pro"/>
              </a:rPr>
              <a:t>24.74% (Yukon)</a:t>
            </a:r>
            <a:endParaRPr>
              <a:solidFill>
                <a:schemeClr val="accent2"/>
              </a:solidFill>
              <a:latin typeface="Maven Pro"/>
              <a:ea typeface="Maven Pro"/>
              <a:cs typeface="Maven Pro"/>
              <a:sym typeface="Maven Pro"/>
            </a:endParaRPr>
          </a:p>
        </p:txBody>
      </p:sp>
      <p:sp>
        <p:nvSpPr>
          <p:cNvPr id="600" name="Google Shape;600;p32"/>
          <p:cNvSpPr txBox="1"/>
          <p:nvPr/>
        </p:nvSpPr>
        <p:spPr>
          <a:xfrm>
            <a:off x="742550" y="3299500"/>
            <a:ext cx="2048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4"/>
                </a:solidFill>
                <a:latin typeface="Maven Pro"/>
                <a:ea typeface="Maven Pro"/>
                <a:cs typeface="Maven Pro"/>
                <a:sym typeface="Maven Pro"/>
              </a:rPr>
              <a:t>World:</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-32.67% (Panama)</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+29.70% (</a:t>
            </a:r>
            <a:r>
              <a:rPr lang="en">
                <a:solidFill>
                  <a:schemeClr val="accent4"/>
                </a:solidFill>
                <a:latin typeface="Maven Pro"/>
                <a:ea typeface="Maven Pro"/>
                <a:cs typeface="Maven Pro"/>
                <a:sym typeface="Maven Pro"/>
              </a:rPr>
              <a:t>Mongolia</a:t>
            </a:r>
            <a:r>
              <a:rPr lang="en">
                <a:solidFill>
                  <a:schemeClr val="accent4"/>
                </a:solidFill>
                <a:latin typeface="Maven Pro"/>
                <a:ea typeface="Maven Pro"/>
                <a:cs typeface="Maven Pro"/>
                <a:sym typeface="Maven Pro"/>
              </a:rPr>
              <a:t>)</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t/>
            </a:r>
            <a:endParaRPr>
              <a:solidFill>
                <a:schemeClr val="accent4"/>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3"/>
          <p:cNvSpPr txBox="1"/>
          <p:nvPr>
            <p:ph type="ctrTitle"/>
          </p:nvPr>
        </p:nvSpPr>
        <p:spPr>
          <a:xfrm>
            <a:off x="2031275" y="1742775"/>
            <a:ext cx="2622000" cy="151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Effects on Society</a:t>
            </a:r>
            <a:endParaRPr/>
          </a:p>
        </p:txBody>
      </p:sp>
      <p:sp>
        <p:nvSpPr>
          <p:cNvPr id="606" name="Google Shape;606;p33"/>
          <p:cNvSpPr/>
          <p:nvPr/>
        </p:nvSpPr>
        <p:spPr>
          <a:xfrm>
            <a:off x="5782875" y="1868575"/>
            <a:ext cx="1085100" cy="108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sp>
        <p:nvSpPr>
          <p:cNvPr id="608" name="Google Shape;608;p3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p33"/>
          <p:cNvCxnSpPr>
            <a:stCxn id="606"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4"/>
          <p:cNvSpPr txBox="1"/>
          <p:nvPr>
            <p:ph type="ctrTitle"/>
          </p:nvPr>
        </p:nvSpPr>
        <p:spPr>
          <a:xfrm>
            <a:off x="507300" y="56125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Effects On the </a:t>
            </a:r>
            <a:r>
              <a:rPr lang="en"/>
              <a:t>Economy</a:t>
            </a:r>
            <a:endParaRPr/>
          </a:p>
        </p:txBody>
      </p:sp>
      <p:pic>
        <p:nvPicPr>
          <p:cNvPr id="616" name="Google Shape;616;p34"/>
          <p:cNvPicPr preferRelativeResize="0"/>
          <p:nvPr/>
        </p:nvPicPr>
        <p:blipFill>
          <a:blip r:embed="rId3">
            <a:alphaModFix/>
          </a:blip>
          <a:stretch>
            <a:fillRect/>
          </a:stretch>
        </p:blipFill>
        <p:spPr>
          <a:xfrm>
            <a:off x="6571500" y="895100"/>
            <a:ext cx="1920875" cy="1433275"/>
          </a:xfrm>
          <a:prstGeom prst="rect">
            <a:avLst/>
          </a:prstGeom>
          <a:noFill/>
          <a:ln>
            <a:noFill/>
          </a:ln>
        </p:spPr>
      </p:pic>
      <p:pic>
        <p:nvPicPr>
          <p:cNvPr id="617" name="Google Shape;617;p34" title="Chart"/>
          <p:cNvPicPr preferRelativeResize="0"/>
          <p:nvPr/>
        </p:nvPicPr>
        <p:blipFill>
          <a:blip r:embed="rId4">
            <a:alphaModFix/>
          </a:blip>
          <a:stretch>
            <a:fillRect/>
          </a:stretch>
        </p:blipFill>
        <p:spPr>
          <a:xfrm>
            <a:off x="588925" y="1185725"/>
            <a:ext cx="5639475" cy="3487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5"/>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Effects on the Stock Market</a:t>
            </a:r>
            <a:endParaRPr/>
          </a:p>
        </p:txBody>
      </p:sp>
      <p:sp>
        <p:nvSpPr>
          <p:cNvPr id="623" name="Google Shape;623;p35"/>
          <p:cNvSpPr txBox="1"/>
          <p:nvPr/>
        </p:nvSpPr>
        <p:spPr>
          <a:xfrm>
            <a:off x="5448850" y="1098250"/>
            <a:ext cx="30867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Share Tech"/>
                <a:ea typeface="Share Tech"/>
                <a:cs typeface="Share Tech"/>
                <a:sym typeface="Share Tech"/>
              </a:rPr>
              <a:t>2020 Stock Market Return</a:t>
            </a:r>
            <a:endParaRPr sz="2000">
              <a:solidFill>
                <a:schemeClr val="lt1"/>
              </a:solidFill>
              <a:latin typeface="Share Tech"/>
              <a:ea typeface="Share Tech"/>
              <a:cs typeface="Share Tech"/>
              <a:sym typeface="Share Tech"/>
            </a:endParaRPr>
          </a:p>
        </p:txBody>
      </p:sp>
      <p:grpSp>
        <p:nvGrpSpPr>
          <p:cNvPr id="624" name="Google Shape;624;p35"/>
          <p:cNvGrpSpPr/>
          <p:nvPr/>
        </p:nvGrpSpPr>
        <p:grpSpPr>
          <a:xfrm>
            <a:off x="7771352" y="1698225"/>
            <a:ext cx="338852" cy="2014657"/>
            <a:chOff x="7771352" y="1698225"/>
            <a:chExt cx="338852" cy="2014657"/>
          </a:xfrm>
        </p:grpSpPr>
        <p:sp>
          <p:nvSpPr>
            <p:cNvPr id="625" name="Google Shape;625;p35"/>
            <p:cNvSpPr/>
            <p:nvPr/>
          </p:nvSpPr>
          <p:spPr>
            <a:xfrm>
              <a:off x="7771352" y="1698225"/>
              <a:ext cx="338852" cy="2014657"/>
            </a:xfrm>
            <a:custGeom>
              <a:rect b="b" l="l" r="r" t="t"/>
              <a:pathLst>
                <a:path extrusionOk="0" h="40614" w="6831">
                  <a:moveTo>
                    <a:pt x="6666" y="152"/>
                  </a:moveTo>
                  <a:lnTo>
                    <a:pt x="6666" y="40450"/>
                  </a:lnTo>
                  <a:lnTo>
                    <a:pt x="164" y="40450"/>
                  </a:lnTo>
                  <a:lnTo>
                    <a:pt x="164" y="152"/>
                  </a:lnTo>
                  <a:close/>
                  <a:moveTo>
                    <a:pt x="1" y="1"/>
                  </a:moveTo>
                  <a:lnTo>
                    <a:pt x="1" y="40613"/>
                  </a:lnTo>
                  <a:lnTo>
                    <a:pt x="6830" y="40613"/>
                  </a:lnTo>
                  <a:lnTo>
                    <a:pt x="6830"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7779487" y="3318418"/>
              <a:ext cx="322581" cy="138200"/>
            </a:xfrm>
            <a:custGeom>
              <a:rect b="b" l="l" r="r" t="t"/>
              <a:pathLst>
                <a:path extrusionOk="0" h="2786" w="6503">
                  <a:moveTo>
                    <a:pt x="1399" y="0"/>
                  </a:moveTo>
                  <a:cubicBezTo>
                    <a:pt x="618" y="0"/>
                    <a:pt x="0" y="630"/>
                    <a:pt x="0" y="1399"/>
                  </a:cubicBezTo>
                  <a:cubicBezTo>
                    <a:pt x="0" y="2168"/>
                    <a:pt x="618" y="2785"/>
                    <a:pt x="1399" y="2785"/>
                  </a:cubicBezTo>
                  <a:lnTo>
                    <a:pt x="5116" y="2785"/>
                  </a:lnTo>
                  <a:cubicBezTo>
                    <a:pt x="5885" y="2785"/>
                    <a:pt x="6502" y="2168"/>
                    <a:pt x="6502" y="1399"/>
                  </a:cubicBezTo>
                  <a:cubicBezTo>
                    <a:pt x="6502" y="630"/>
                    <a:pt x="5885" y="0"/>
                    <a:pt x="5116"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7779487" y="3566541"/>
              <a:ext cx="322581" cy="138200"/>
            </a:xfrm>
            <a:custGeom>
              <a:rect b="b" l="l" r="r" t="t"/>
              <a:pathLst>
                <a:path extrusionOk="0" h="2786" w="6503">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35"/>
          <p:cNvGrpSpPr/>
          <p:nvPr/>
        </p:nvGrpSpPr>
        <p:grpSpPr>
          <a:xfrm>
            <a:off x="5624726" y="1698225"/>
            <a:ext cx="338207" cy="2014657"/>
            <a:chOff x="6905926" y="1698225"/>
            <a:chExt cx="338207" cy="2014657"/>
          </a:xfrm>
        </p:grpSpPr>
        <p:sp>
          <p:nvSpPr>
            <p:cNvPr id="629" name="Google Shape;629;p35"/>
            <p:cNvSpPr/>
            <p:nvPr/>
          </p:nvSpPr>
          <p:spPr>
            <a:xfrm>
              <a:off x="6905926" y="1698225"/>
              <a:ext cx="338207" cy="2014657"/>
            </a:xfrm>
            <a:custGeom>
              <a:rect b="b" l="l" r="r" t="t"/>
              <a:pathLst>
                <a:path extrusionOk="0" h="40614" w="6818">
                  <a:moveTo>
                    <a:pt x="6667" y="152"/>
                  </a:moveTo>
                  <a:lnTo>
                    <a:pt x="6667" y="40450"/>
                  </a:lnTo>
                  <a:lnTo>
                    <a:pt x="165" y="40450"/>
                  </a:lnTo>
                  <a:lnTo>
                    <a:pt x="165" y="152"/>
                  </a:lnTo>
                  <a:close/>
                  <a:moveTo>
                    <a:pt x="1" y="1"/>
                  </a:moveTo>
                  <a:lnTo>
                    <a:pt x="1" y="40613"/>
                  </a:lnTo>
                  <a:lnTo>
                    <a:pt x="6818" y="40613"/>
                  </a:lnTo>
                  <a:lnTo>
                    <a:pt x="6818"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6914061" y="3318418"/>
              <a:ext cx="322581" cy="138200"/>
            </a:xfrm>
            <a:custGeom>
              <a:rect b="b" l="l" r="r" t="t"/>
              <a:pathLst>
                <a:path extrusionOk="0" h="2786" w="6503">
                  <a:moveTo>
                    <a:pt x="1387" y="0"/>
                  </a:moveTo>
                  <a:cubicBezTo>
                    <a:pt x="618" y="0"/>
                    <a:pt x="1" y="630"/>
                    <a:pt x="1" y="1399"/>
                  </a:cubicBezTo>
                  <a:cubicBezTo>
                    <a:pt x="1" y="2168"/>
                    <a:pt x="618" y="2785"/>
                    <a:pt x="1387" y="2785"/>
                  </a:cubicBezTo>
                  <a:lnTo>
                    <a:pt x="5104" y="2785"/>
                  </a:lnTo>
                  <a:cubicBezTo>
                    <a:pt x="5873" y="2785"/>
                    <a:pt x="6503" y="2168"/>
                    <a:pt x="6503" y="1399"/>
                  </a:cubicBezTo>
                  <a:cubicBezTo>
                    <a:pt x="6503" y="630"/>
                    <a:pt x="5873" y="0"/>
                    <a:pt x="5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6914061" y="3083985"/>
              <a:ext cx="322581" cy="138200"/>
            </a:xfrm>
            <a:custGeom>
              <a:rect b="b" l="l" r="r" t="t"/>
              <a:pathLst>
                <a:path extrusionOk="0" h="2786" w="6503">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6914061" y="3566541"/>
              <a:ext cx="322581" cy="138200"/>
            </a:xfrm>
            <a:custGeom>
              <a:rect b="b" l="l" r="r" t="t"/>
              <a:pathLst>
                <a:path extrusionOk="0" h="2786" w="6503">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35"/>
          <p:cNvSpPr/>
          <p:nvPr/>
        </p:nvSpPr>
        <p:spPr>
          <a:xfrm>
            <a:off x="1143200" y="4267825"/>
            <a:ext cx="138900" cy="138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txBox="1"/>
          <p:nvPr>
            <p:ph idx="4294967295" type="subTitle"/>
          </p:nvPr>
        </p:nvSpPr>
        <p:spPr>
          <a:xfrm>
            <a:off x="6467775" y="4141975"/>
            <a:ext cx="908700" cy="390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500"/>
              <a:t>Nasdaq</a:t>
            </a:r>
            <a:endParaRPr sz="1500"/>
          </a:p>
        </p:txBody>
      </p:sp>
      <p:sp>
        <p:nvSpPr>
          <p:cNvPr id="635" name="Google Shape;635;p35"/>
          <p:cNvSpPr txBox="1"/>
          <p:nvPr>
            <p:ph idx="4294967295" type="subTitle"/>
          </p:nvPr>
        </p:nvSpPr>
        <p:spPr>
          <a:xfrm>
            <a:off x="5229550" y="4141975"/>
            <a:ext cx="1128600" cy="390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500"/>
              <a:t>S&amp;P 500</a:t>
            </a:r>
            <a:endParaRPr sz="1500"/>
          </a:p>
        </p:txBody>
      </p:sp>
      <p:sp>
        <p:nvSpPr>
          <p:cNvPr id="636" name="Google Shape;636;p35"/>
          <p:cNvSpPr txBox="1"/>
          <p:nvPr>
            <p:ph idx="4294967295" type="subTitle"/>
          </p:nvPr>
        </p:nvSpPr>
        <p:spPr>
          <a:xfrm>
            <a:off x="7376475" y="4084950"/>
            <a:ext cx="1128600" cy="621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t> Dow Jones</a:t>
            </a:r>
            <a:endParaRPr sz="1400"/>
          </a:p>
          <a:p>
            <a:pPr indent="0" lvl="0" marL="0" rtl="0" algn="ctr">
              <a:lnSpc>
                <a:spcPct val="100000"/>
              </a:lnSpc>
              <a:spcBef>
                <a:spcPts val="0"/>
              </a:spcBef>
              <a:spcAft>
                <a:spcPts val="0"/>
              </a:spcAft>
              <a:buNone/>
            </a:pPr>
            <a:r>
              <a:rPr lang="en" sz="1400"/>
              <a:t>Industrial</a:t>
            </a:r>
            <a:endParaRPr sz="1400"/>
          </a:p>
        </p:txBody>
      </p:sp>
      <p:sp>
        <p:nvSpPr>
          <p:cNvPr id="637" name="Google Shape;637;p35"/>
          <p:cNvSpPr txBox="1"/>
          <p:nvPr>
            <p:ph idx="4294967295" type="subTitle"/>
          </p:nvPr>
        </p:nvSpPr>
        <p:spPr>
          <a:xfrm>
            <a:off x="6467775" y="3856150"/>
            <a:ext cx="908700" cy="390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200">
                <a:solidFill>
                  <a:schemeClr val="accent1"/>
                </a:solidFill>
                <a:latin typeface="Share Tech"/>
                <a:ea typeface="Share Tech"/>
                <a:cs typeface="Share Tech"/>
                <a:sym typeface="Share Tech"/>
              </a:rPr>
              <a:t>43.2</a:t>
            </a:r>
            <a:r>
              <a:rPr lang="en" sz="2200">
                <a:solidFill>
                  <a:schemeClr val="accent1"/>
                </a:solidFill>
                <a:latin typeface="Share Tech"/>
                <a:ea typeface="Share Tech"/>
                <a:cs typeface="Share Tech"/>
                <a:sym typeface="Share Tech"/>
              </a:rPr>
              <a:t>%</a:t>
            </a:r>
            <a:endParaRPr sz="2200">
              <a:solidFill>
                <a:schemeClr val="accent1"/>
              </a:solidFill>
              <a:latin typeface="Share Tech"/>
              <a:ea typeface="Share Tech"/>
              <a:cs typeface="Share Tech"/>
              <a:sym typeface="Share Tech"/>
            </a:endParaRPr>
          </a:p>
        </p:txBody>
      </p:sp>
      <p:sp>
        <p:nvSpPr>
          <p:cNvPr id="638" name="Google Shape;638;p35"/>
          <p:cNvSpPr txBox="1"/>
          <p:nvPr>
            <p:ph idx="4294967295" type="subTitle"/>
          </p:nvPr>
        </p:nvSpPr>
        <p:spPr>
          <a:xfrm>
            <a:off x="5339475" y="3856150"/>
            <a:ext cx="908700" cy="390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200">
                <a:solidFill>
                  <a:schemeClr val="accent2"/>
                </a:solidFill>
                <a:latin typeface="Share Tech"/>
                <a:ea typeface="Share Tech"/>
                <a:cs typeface="Share Tech"/>
                <a:sym typeface="Share Tech"/>
              </a:rPr>
              <a:t>15.8</a:t>
            </a:r>
            <a:r>
              <a:rPr lang="en" sz="2200">
                <a:solidFill>
                  <a:schemeClr val="accent2"/>
                </a:solidFill>
                <a:latin typeface="Share Tech"/>
                <a:ea typeface="Share Tech"/>
                <a:cs typeface="Share Tech"/>
                <a:sym typeface="Share Tech"/>
              </a:rPr>
              <a:t>%</a:t>
            </a:r>
            <a:endParaRPr sz="2200">
              <a:solidFill>
                <a:schemeClr val="accent2"/>
              </a:solidFill>
              <a:latin typeface="Share Tech"/>
              <a:ea typeface="Share Tech"/>
              <a:cs typeface="Share Tech"/>
              <a:sym typeface="Share Tech"/>
            </a:endParaRPr>
          </a:p>
        </p:txBody>
      </p:sp>
      <p:sp>
        <p:nvSpPr>
          <p:cNvPr id="639" name="Google Shape;639;p35"/>
          <p:cNvSpPr txBox="1"/>
          <p:nvPr>
            <p:ph idx="4294967295" type="subTitle"/>
          </p:nvPr>
        </p:nvSpPr>
        <p:spPr>
          <a:xfrm>
            <a:off x="7486100" y="3856150"/>
            <a:ext cx="908700" cy="390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200">
                <a:solidFill>
                  <a:schemeClr val="accent3"/>
                </a:solidFill>
                <a:latin typeface="Share Tech"/>
                <a:ea typeface="Share Tech"/>
                <a:cs typeface="Share Tech"/>
                <a:sym typeface="Share Tech"/>
              </a:rPr>
              <a:t>9.7</a:t>
            </a:r>
            <a:r>
              <a:rPr lang="en" sz="2200">
                <a:solidFill>
                  <a:schemeClr val="accent3"/>
                </a:solidFill>
                <a:latin typeface="Share Tech"/>
                <a:ea typeface="Share Tech"/>
                <a:cs typeface="Share Tech"/>
                <a:sym typeface="Share Tech"/>
              </a:rPr>
              <a:t>%</a:t>
            </a:r>
            <a:endParaRPr sz="2200">
              <a:solidFill>
                <a:schemeClr val="accent3"/>
              </a:solidFill>
              <a:latin typeface="Share Tech"/>
              <a:ea typeface="Share Tech"/>
              <a:cs typeface="Share Tech"/>
              <a:sym typeface="Share Tech"/>
            </a:endParaRPr>
          </a:p>
        </p:txBody>
      </p:sp>
      <p:sp>
        <p:nvSpPr>
          <p:cNvPr id="640" name="Google Shape;640;p35"/>
          <p:cNvSpPr/>
          <p:nvPr/>
        </p:nvSpPr>
        <p:spPr>
          <a:xfrm>
            <a:off x="6767990" y="1904468"/>
            <a:ext cx="323226" cy="138200"/>
          </a:xfrm>
          <a:custGeom>
            <a:rect b="b" l="l" r="r" t="t"/>
            <a:pathLst>
              <a:path extrusionOk="0" h="2786" w="6516">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6760503" y="2133293"/>
            <a:ext cx="323226" cy="138200"/>
          </a:xfrm>
          <a:custGeom>
            <a:rect b="b" l="l" r="r" t="t"/>
            <a:pathLst>
              <a:path extrusionOk="0" h="2786" w="6516">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35"/>
          <p:cNvGrpSpPr/>
          <p:nvPr/>
        </p:nvGrpSpPr>
        <p:grpSpPr>
          <a:xfrm>
            <a:off x="6753025" y="1698225"/>
            <a:ext cx="338207" cy="2014657"/>
            <a:chOff x="6048625" y="1698225"/>
            <a:chExt cx="338207" cy="2014657"/>
          </a:xfrm>
        </p:grpSpPr>
        <p:sp>
          <p:nvSpPr>
            <p:cNvPr id="643" name="Google Shape;643;p35"/>
            <p:cNvSpPr/>
            <p:nvPr/>
          </p:nvSpPr>
          <p:spPr>
            <a:xfrm>
              <a:off x="6056115" y="3318418"/>
              <a:ext cx="323226" cy="138200"/>
            </a:xfrm>
            <a:custGeom>
              <a:rect b="b" l="l" r="r" t="t"/>
              <a:pathLst>
                <a:path extrusionOk="0" h="2786" w="6516">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6056115" y="3083985"/>
              <a:ext cx="322581" cy="138200"/>
            </a:xfrm>
            <a:custGeom>
              <a:rect b="b" l="l" r="r" t="t"/>
              <a:pathLst>
                <a:path extrusionOk="0" h="2786" w="6503">
                  <a:moveTo>
                    <a:pt x="1399" y="1"/>
                  </a:moveTo>
                  <a:cubicBezTo>
                    <a:pt x="631" y="1"/>
                    <a:pt x="0" y="618"/>
                    <a:pt x="0" y="1400"/>
                  </a:cubicBezTo>
                  <a:cubicBezTo>
                    <a:pt x="0" y="2156"/>
                    <a:pt x="631" y="2786"/>
                    <a:pt x="1399" y="2786"/>
                  </a:cubicBezTo>
                  <a:lnTo>
                    <a:pt x="5116" y="2786"/>
                  </a:lnTo>
                  <a:cubicBezTo>
                    <a:pt x="5885" y="2786"/>
                    <a:pt x="6503" y="2168"/>
                    <a:pt x="6503" y="1400"/>
                  </a:cubicBezTo>
                  <a:cubicBezTo>
                    <a:pt x="6503" y="618"/>
                    <a:pt x="5885" y="1"/>
                    <a:pt x="5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6056115" y="3566541"/>
              <a:ext cx="323226" cy="138200"/>
            </a:xfrm>
            <a:custGeom>
              <a:rect b="b" l="l" r="r" t="t"/>
              <a:pathLst>
                <a:path extrusionOk="0" h="2786" w="6516">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6048625" y="1698225"/>
              <a:ext cx="338207" cy="2014657"/>
            </a:xfrm>
            <a:custGeom>
              <a:rect b="b" l="l" r="r" t="t"/>
              <a:pathLst>
                <a:path extrusionOk="0" h="40614" w="6818">
                  <a:moveTo>
                    <a:pt x="6654" y="152"/>
                  </a:moveTo>
                  <a:lnTo>
                    <a:pt x="6654" y="40450"/>
                  </a:lnTo>
                  <a:lnTo>
                    <a:pt x="151" y="40450"/>
                  </a:lnTo>
                  <a:lnTo>
                    <a:pt x="151" y="152"/>
                  </a:lnTo>
                  <a:close/>
                  <a:moveTo>
                    <a:pt x="0" y="1"/>
                  </a:moveTo>
                  <a:lnTo>
                    <a:pt x="0" y="40613"/>
                  </a:lnTo>
                  <a:lnTo>
                    <a:pt x="6817" y="40613"/>
                  </a:lnTo>
                  <a:lnTo>
                    <a:pt x="681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35"/>
          <p:cNvGrpSpPr/>
          <p:nvPr/>
        </p:nvGrpSpPr>
        <p:grpSpPr>
          <a:xfrm>
            <a:off x="6767990" y="2362123"/>
            <a:ext cx="323226" cy="620755"/>
            <a:chOff x="6056115" y="3083985"/>
            <a:chExt cx="323226" cy="620755"/>
          </a:xfrm>
        </p:grpSpPr>
        <p:sp>
          <p:nvSpPr>
            <p:cNvPr id="648" name="Google Shape;648;p35"/>
            <p:cNvSpPr/>
            <p:nvPr/>
          </p:nvSpPr>
          <p:spPr>
            <a:xfrm>
              <a:off x="6056115" y="3318418"/>
              <a:ext cx="323226" cy="138200"/>
            </a:xfrm>
            <a:custGeom>
              <a:rect b="b" l="l" r="r" t="t"/>
              <a:pathLst>
                <a:path extrusionOk="0" h="2786" w="6516">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6056115" y="3083985"/>
              <a:ext cx="322581" cy="138200"/>
            </a:xfrm>
            <a:custGeom>
              <a:rect b="b" l="l" r="r" t="t"/>
              <a:pathLst>
                <a:path extrusionOk="0" h="2786" w="6503">
                  <a:moveTo>
                    <a:pt x="1399" y="1"/>
                  </a:moveTo>
                  <a:cubicBezTo>
                    <a:pt x="631" y="1"/>
                    <a:pt x="0" y="618"/>
                    <a:pt x="0" y="1400"/>
                  </a:cubicBezTo>
                  <a:cubicBezTo>
                    <a:pt x="0" y="2156"/>
                    <a:pt x="631" y="2786"/>
                    <a:pt x="1399" y="2786"/>
                  </a:cubicBezTo>
                  <a:lnTo>
                    <a:pt x="5116" y="2786"/>
                  </a:lnTo>
                  <a:cubicBezTo>
                    <a:pt x="5885" y="2786"/>
                    <a:pt x="6503" y="2168"/>
                    <a:pt x="6503" y="1400"/>
                  </a:cubicBezTo>
                  <a:cubicBezTo>
                    <a:pt x="6503" y="618"/>
                    <a:pt x="5885" y="1"/>
                    <a:pt x="5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6056115" y="3566541"/>
              <a:ext cx="323226" cy="138200"/>
            </a:xfrm>
            <a:custGeom>
              <a:rect b="b" l="l" r="r" t="t"/>
              <a:pathLst>
                <a:path extrusionOk="0" h="2786" w="6516">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35"/>
          <p:cNvSpPr txBox="1"/>
          <p:nvPr>
            <p:ph idx="4294967295" type="body"/>
          </p:nvPr>
        </p:nvSpPr>
        <p:spPr>
          <a:xfrm>
            <a:off x="618825" y="1098250"/>
            <a:ext cx="4417500" cy="343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covid restrictions lift, and the overall </a:t>
            </a:r>
            <a:r>
              <a:rPr lang="en">
                <a:solidFill>
                  <a:schemeClr val="accent2"/>
                </a:solidFill>
              </a:rPr>
              <a:t>mobility rate</a:t>
            </a:r>
            <a:r>
              <a:rPr lang="en"/>
              <a:t> increases, the confidence of a </a:t>
            </a:r>
            <a:r>
              <a:rPr lang="en">
                <a:solidFill>
                  <a:schemeClr val="accent2"/>
                </a:solidFill>
              </a:rPr>
              <a:t>strong economic recovery </a:t>
            </a:r>
            <a:r>
              <a:rPr lang="en"/>
              <a:t>is shown in the stock market</a:t>
            </a:r>
            <a:endParaRPr/>
          </a:p>
          <a:p>
            <a:pPr indent="0" lvl="0" marL="0" rtl="0" algn="l">
              <a:spcBef>
                <a:spcPts val="1600"/>
              </a:spcBef>
              <a:spcAft>
                <a:spcPts val="1600"/>
              </a:spcAft>
              <a:buNone/>
            </a:pPr>
            <a:r>
              <a:t/>
            </a:r>
            <a:endParaRPr/>
          </a:p>
        </p:txBody>
      </p:sp>
      <p:pic>
        <p:nvPicPr>
          <p:cNvPr id="652" name="Google Shape;652;p35"/>
          <p:cNvPicPr preferRelativeResize="0"/>
          <p:nvPr/>
        </p:nvPicPr>
        <p:blipFill>
          <a:blip r:embed="rId3">
            <a:alphaModFix/>
          </a:blip>
          <a:stretch>
            <a:fillRect/>
          </a:stretch>
        </p:blipFill>
        <p:spPr>
          <a:xfrm>
            <a:off x="990775" y="134463"/>
            <a:ext cx="7162450" cy="4874576"/>
          </a:xfrm>
          <a:prstGeom prst="rect">
            <a:avLst/>
          </a:prstGeom>
          <a:noFill/>
          <a:ln>
            <a:noFill/>
          </a:ln>
        </p:spPr>
      </p:pic>
      <p:pic>
        <p:nvPicPr>
          <p:cNvPr id="653" name="Google Shape;653;p35"/>
          <p:cNvPicPr preferRelativeResize="0"/>
          <p:nvPr/>
        </p:nvPicPr>
        <p:blipFill>
          <a:blip r:embed="rId3">
            <a:alphaModFix/>
          </a:blip>
          <a:stretch>
            <a:fillRect/>
          </a:stretch>
        </p:blipFill>
        <p:spPr>
          <a:xfrm>
            <a:off x="1055112" y="2794538"/>
            <a:ext cx="3156101" cy="2147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1100"/>
                                        <p:tgtEl>
                                          <p:spTgt spid="652"/>
                                        </p:tgtEl>
                                        <p:attrNameLst>
                                          <p:attrName>ppt_w</p:attrName>
                                        </p:attrNameLst>
                                      </p:cBhvr>
                                      <p:tavLst>
                                        <p:tav fmla="" tm="0">
                                          <p:val>
                                            <p:strVal val="0"/>
                                          </p:val>
                                        </p:tav>
                                        <p:tav fmla="" tm="100000">
                                          <p:val>
                                            <p:strVal val="#ppt_w"/>
                                          </p:val>
                                        </p:tav>
                                      </p:tavLst>
                                    </p:anim>
                                    <p:anim calcmode="lin" valueType="num">
                                      <p:cBhvr additive="base">
                                        <p:cTn dur="1100"/>
                                        <p:tgtEl>
                                          <p:spTgt spid="65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100"/>
                                        <p:tgtEl>
                                          <p:spTgt spid="652"/>
                                        </p:tgtEl>
                                        <p:attrNameLst>
                                          <p:attrName>ppt_w</p:attrName>
                                        </p:attrNameLst>
                                      </p:cBhvr>
                                      <p:tavLst>
                                        <p:tav fmla="" tm="0">
                                          <p:val>
                                            <p:strVal val="#ppt_w"/>
                                          </p:val>
                                        </p:tav>
                                        <p:tav fmla="" tm="100000">
                                          <p:val>
                                            <p:strVal val="0"/>
                                          </p:val>
                                        </p:tav>
                                      </p:tavLst>
                                    </p:anim>
                                    <p:anim calcmode="lin" valueType="num">
                                      <p:cBhvr additive="base">
                                        <p:cTn dur="1100"/>
                                        <p:tgtEl>
                                          <p:spTgt spid="652"/>
                                        </p:tgtEl>
                                        <p:attrNameLst>
                                          <p:attrName>ppt_h</p:attrName>
                                        </p:attrNameLst>
                                      </p:cBhvr>
                                      <p:tavLst>
                                        <p:tav fmla="" tm="0">
                                          <p:val>
                                            <p:strVal val="#ppt_h"/>
                                          </p:val>
                                        </p:tav>
                                        <p:tav fmla="" tm="100000">
                                          <p:val>
                                            <p:strVal val="0"/>
                                          </p:val>
                                        </p:tav>
                                      </p:tavLst>
                                    </p:anim>
                                    <p:set>
                                      <p:cBhvr>
                                        <p:cTn dur="1" fill="hold">
                                          <p:stCondLst>
                                            <p:cond delay="1100"/>
                                          </p:stCondLst>
                                        </p:cTn>
                                        <p:tgtEl>
                                          <p:spTgt spid="652"/>
                                        </p:tgtEl>
                                        <p:attrNameLst>
                                          <p:attrName>style.visibility</p:attrName>
                                        </p:attrNameLst>
                                      </p:cBhvr>
                                      <p:to>
                                        <p:strVal val="hidden"/>
                                      </p:to>
                                    </p:se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200"/>
                                        <p:tgtEl>
                                          <p:spTgt spid="653"/>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6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6"/>
          <p:cNvSpPr txBox="1"/>
          <p:nvPr>
            <p:ph type="ctrTitle"/>
          </p:nvPr>
        </p:nvSpPr>
        <p:spPr>
          <a:xfrm>
            <a:off x="2205975" y="1895575"/>
            <a:ext cx="2622000" cy="10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Reflection</a:t>
            </a:r>
            <a:endParaRPr/>
          </a:p>
        </p:txBody>
      </p:sp>
      <p:sp>
        <p:nvSpPr>
          <p:cNvPr id="659" name="Google Shape;659;p36"/>
          <p:cNvSpPr/>
          <p:nvPr/>
        </p:nvSpPr>
        <p:spPr>
          <a:xfrm>
            <a:off x="5782875" y="1868575"/>
            <a:ext cx="1085100" cy="108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03</a:t>
            </a:r>
            <a:endParaRPr>
              <a:solidFill>
                <a:schemeClr val="dk2"/>
              </a:solidFill>
            </a:endParaRPr>
          </a:p>
        </p:txBody>
      </p:sp>
      <p:sp>
        <p:nvSpPr>
          <p:cNvPr id="661" name="Google Shape;661;p36"/>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 name="Google Shape;663;p36"/>
          <p:cNvCxnSpPr>
            <a:stCxn id="659"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cxnSp>
        <p:nvCxnSpPr>
          <p:cNvPr id="668" name="Google Shape;668;p37"/>
          <p:cNvCxnSpPr>
            <a:endCxn id="669" idx="1"/>
          </p:cNvCxnSpPr>
          <p:nvPr/>
        </p:nvCxnSpPr>
        <p:spPr>
          <a:xfrm flipH="1" rot="5400000">
            <a:off x="1056625" y="1855350"/>
            <a:ext cx="2298000" cy="1530900"/>
          </a:xfrm>
          <a:prstGeom prst="bentConnector4">
            <a:avLst>
              <a:gd fmla="val 36616" name="adj1"/>
              <a:gd fmla="val 115555" name="adj2"/>
            </a:avLst>
          </a:prstGeom>
          <a:noFill/>
          <a:ln cap="flat" cmpd="sng" w="9525">
            <a:solidFill>
              <a:schemeClr val="lt2"/>
            </a:solidFill>
            <a:prstDash val="solid"/>
            <a:round/>
            <a:headEnd len="med" w="med" type="none"/>
            <a:tailEnd len="med" w="med" type="none"/>
          </a:ln>
        </p:spPr>
      </p:cxnSp>
      <p:sp>
        <p:nvSpPr>
          <p:cNvPr id="669" name="Google Shape;669;p37"/>
          <p:cNvSpPr txBox="1"/>
          <p:nvPr>
            <p:ph type="title"/>
          </p:nvPr>
        </p:nvSpPr>
        <p:spPr>
          <a:xfrm>
            <a:off x="1440175" y="856650"/>
            <a:ext cx="6263700" cy="123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300"/>
              <a:t>$</a:t>
            </a:r>
            <a:r>
              <a:rPr lang="en" sz="6300"/>
              <a:t>1,300,000,000,000</a:t>
            </a:r>
            <a:endParaRPr sz="6300"/>
          </a:p>
        </p:txBody>
      </p:sp>
      <p:sp>
        <p:nvSpPr>
          <p:cNvPr id="670" name="Google Shape;670;p37"/>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Billionaires’ wealth increase in the US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1000"/>
                                        <p:tgtEl>
                                          <p:spTgt spid="669"/>
                                        </p:tgtEl>
                                        <p:attrNameLst>
                                          <p:attrName>ppt_w</p:attrName>
                                        </p:attrNameLst>
                                      </p:cBhvr>
                                      <p:tavLst>
                                        <p:tav fmla="" tm="0">
                                          <p:val>
                                            <p:strVal val="0"/>
                                          </p:val>
                                        </p:tav>
                                        <p:tav fmla="" tm="100000">
                                          <p:val>
                                            <p:strVal val="#ppt_w"/>
                                          </p:val>
                                        </p:tav>
                                      </p:tavLst>
                                    </p:anim>
                                    <p:anim calcmode="lin" valueType="num">
                                      <p:cBhvr additive="base">
                                        <p:cTn dur="1000"/>
                                        <p:tgtEl>
                                          <p:spTgt spid="66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38"/>
          <p:cNvSpPr txBox="1"/>
          <p:nvPr>
            <p:ph idx="1" type="body"/>
          </p:nvPr>
        </p:nvSpPr>
        <p:spPr>
          <a:xfrm>
            <a:off x="597375" y="1063525"/>
            <a:ext cx="3944400" cy="3786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latin typeface="Share Tech"/>
              <a:ea typeface="Share Tech"/>
              <a:cs typeface="Share Tech"/>
              <a:sym typeface="Share Tech"/>
            </a:endParaRPr>
          </a:p>
          <a:p>
            <a:pPr indent="-342900" lvl="0" marL="457200" rtl="0" algn="l">
              <a:lnSpc>
                <a:spcPct val="150000"/>
              </a:lnSpc>
              <a:spcBef>
                <a:spcPts val="1600"/>
              </a:spcBef>
              <a:spcAft>
                <a:spcPts val="0"/>
              </a:spcAft>
              <a:buSzPts val="1800"/>
              <a:buFont typeface="Share Tech"/>
              <a:buChar char="●"/>
            </a:pPr>
            <a:r>
              <a:rPr lang="en" sz="1800">
                <a:latin typeface="Share Tech"/>
                <a:ea typeface="Share Tech"/>
                <a:cs typeface="Share Tech"/>
                <a:sym typeface="Share Tech"/>
              </a:rPr>
              <a:t>Stricter Lockdown Measures results in better mobility rate bounce backs</a:t>
            </a:r>
            <a:endParaRPr sz="1800">
              <a:latin typeface="Share Tech"/>
              <a:ea typeface="Share Tech"/>
              <a:cs typeface="Share Tech"/>
              <a:sym typeface="Share Tech"/>
            </a:endParaRPr>
          </a:p>
          <a:p>
            <a:pPr indent="-342900" lvl="0" marL="457200" rtl="0" algn="l">
              <a:lnSpc>
                <a:spcPct val="150000"/>
              </a:lnSpc>
              <a:spcBef>
                <a:spcPts val="0"/>
              </a:spcBef>
              <a:spcAft>
                <a:spcPts val="0"/>
              </a:spcAft>
              <a:buSzPts val="1800"/>
              <a:buFont typeface="Share Tech"/>
              <a:buChar char="●"/>
            </a:pPr>
            <a:r>
              <a:rPr lang="en" sz="1800">
                <a:latin typeface="Share Tech"/>
                <a:ea typeface="Share Tech"/>
                <a:cs typeface="Share Tech"/>
                <a:sym typeface="Share Tech"/>
              </a:rPr>
              <a:t>Big tech companies benefit from a decrease in face to face businesses (Instacart, Amazon, social media companies…)</a:t>
            </a:r>
            <a:endParaRPr sz="1800">
              <a:latin typeface="Share Tech"/>
              <a:ea typeface="Share Tech"/>
              <a:cs typeface="Share Tech"/>
              <a:sym typeface="Share Tech"/>
            </a:endParaRPr>
          </a:p>
          <a:p>
            <a:pPr indent="0" lvl="0" marL="457200" rtl="0" algn="l">
              <a:lnSpc>
                <a:spcPct val="150000"/>
              </a:lnSpc>
              <a:spcBef>
                <a:spcPts val="1600"/>
              </a:spcBef>
              <a:spcAft>
                <a:spcPts val="0"/>
              </a:spcAft>
              <a:buNone/>
            </a:pPr>
            <a:r>
              <a:t/>
            </a:r>
            <a:endParaRPr sz="1800">
              <a:latin typeface="Share Tech"/>
              <a:ea typeface="Share Tech"/>
              <a:cs typeface="Share Tech"/>
              <a:sym typeface="Share Tech"/>
            </a:endParaRPr>
          </a:p>
          <a:p>
            <a:pPr indent="0" lvl="0" marL="457200" rtl="0" algn="l">
              <a:lnSpc>
                <a:spcPct val="150000"/>
              </a:lnSpc>
              <a:spcBef>
                <a:spcPts val="1600"/>
              </a:spcBef>
              <a:spcAft>
                <a:spcPts val="0"/>
              </a:spcAft>
              <a:buNone/>
            </a:pPr>
            <a:r>
              <a:t/>
            </a:r>
            <a:endParaRPr sz="1800">
              <a:latin typeface="Share Tech"/>
              <a:ea typeface="Share Tech"/>
              <a:cs typeface="Share Tech"/>
              <a:sym typeface="Share Tech"/>
            </a:endParaRPr>
          </a:p>
          <a:p>
            <a:pPr indent="-342900" lvl="0" marL="457200" rtl="0" algn="l">
              <a:lnSpc>
                <a:spcPct val="150000"/>
              </a:lnSpc>
              <a:spcBef>
                <a:spcPts val="1600"/>
              </a:spcBef>
              <a:spcAft>
                <a:spcPts val="0"/>
              </a:spcAft>
              <a:buSzPts val="1800"/>
              <a:buFont typeface="Share Tech"/>
              <a:buChar char="●"/>
            </a:pPr>
            <a:r>
              <a:t/>
            </a:r>
            <a:endParaRPr sz="1800">
              <a:latin typeface="Share Tech"/>
              <a:ea typeface="Share Tech"/>
              <a:cs typeface="Share Tech"/>
              <a:sym typeface="Share Tech"/>
            </a:endParaRPr>
          </a:p>
        </p:txBody>
      </p:sp>
      <p:sp>
        <p:nvSpPr>
          <p:cNvPr id="676" name="Google Shape;676;p3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Reflections</a:t>
            </a:r>
            <a:endParaRPr/>
          </a:p>
        </p:txBody>
      </p:sp>
      <p:pic>
        <p:nvPicPr>
          <p:cNvPr id="677" name="Google Shape;677;p38"/>
          <p:cNvPicPr preferRelativeResize="0"/>
          <p:nvPr/>
        </p:nvPicPr>
        <p:blipFill>
          <a:blip r:embed="rId3">
            <a:alphaModFix/>
          </a:blip>
          <a:stretch>
            <a:fillRect/>
          </a:stretch>
        </p:blipFill>
        <p:spPr>
          <a:xfrm>
            <a:off x="5612625" y="531220"/>
            <a:ext cx="2460525" cy="1638700"/>
          </a:xfrm>
          <a:prstGeom prst="rect">
            <a:avLst/>
          </a:prstGeom>
          <a:noFill/>
          <a:ln>
            <a:noFill/>
          </a:ln>
        </p:spPr>
      </p:pic>
      <p:pic>
        <p:nvPicPr>
          <p:cNvPr id="678" name="Google Shape;678;p38"/>
          <p:cNvPicPr preferRelativeResize="0"/>
          <p:nvPr/>
        </p:nvPicPr>
        <p:blipFill rotWithShape="1">
          <a:blip r:embed="rId4">
            <a:alphaModFix/>
          </a:blip>
          <a:srcRect b="8181" l="0" r="0" t="0"/>
          <a:stretch/>
        </p:blipFill>
        <p:spPr>
          <a:xfrm>
            <a:off x="4694175" y="2451625"/>
            <a:ext cx="4297425" cy="2398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9"/>
          <p:cNvSpPr txBox="1"/>
          <p:nvPr>
            <p:ph type="ctrTitle"/>
          </p:nvPr>
        </p:nvSpPr>
        <p:spPr>
          <a:xfrm>
            <a:off x="1561650" y="751892"/>
            <a:ext cx="6020700" cy="69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CITATION</a:t>
            </a:r>
            <a:endParaRPr/>
          </a:p>
        </p:txBody>
      </p:sp>
      <p:sp>
        <p:nvSpPr>
          <p:cNvPr id="684" name="Google Shape;684;p39"/>
          <p:cNvSpPr txBox="1"/>
          <p:nvPr>
            <p:ph idx="1" type="subTitle"/>
          </p:nvPr>
        </p:nvSpPr>
        <p:spPr>
          <a:xfrm>
            <a:off x="1507075" y="1536275"/>
            <a:ext cx="6222600" cy="28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https://www.google.com/covid19/mobility/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https://inequality.org/great-divide/updates-billionaire-pandemic/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https://finance.yahoo.com/quote/%5EIXIC/history?p=%5EIXIC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https://tradingeconomics.com/canada/gdp-growth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0"/>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90" name="Google Shape;690;p40"/>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fish.toucher@yingshi.com </a:t>
            </a:r>
            <a:endParaRPr/>
          </a:p>
          <a:p>
            <a:pPr indent="0" lvl="0" marL="0" rtl="0" algn="ctr">
              <a:spcBef>
                <a:spcPts val="0"/>
              </a:spcBef>
              <a:spcAft>
                <a:spcPts val="0"/>
              </a:spcAft>
              <a:buNone/>
            </a:pPr>
            <a:r>
              <a:rPr lang="en"/>
              <a:t> +1 (123) 456-7890</a:t>
            </a:r>
            <a:endParaRPr/>
          </a:p>
          <a:p>
            <a:pPr indent="0" lvl="0" marL="0" rtl="0" algn="ctr">
              <a:spcBef>
                <a:spcPts val="0"/>
              </a:spcBef>
              <a:spcAft>
                <a:spcPts val="0"/>
              </a:spcAft>
              <a:buNone/>
            </a:pPr>
            <a:r>
              <a:rPr lang="en"/>
              <a:t>yingshi/fishtocuher.com</a:t>
            </a:r>
            <a:endParaRPr/>
          </a:p>
        </p:txBody>
      </p:sp>
      <p:sp>
        <p:nvSpPr>
          <p:cNvPr id="691" name="Google Shape;691;p40"/>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40"/>
          <p:cNvGrpSpPr/>
          <p:nvPr/>
        </p:nvGrpSpPr>
        <p:grpSpPr>
          <a:xfrm>
            <a:off x="7981434" y="-1177061"/>
            <a:ext cx="203789" cy="1274754"/>
            <a:chOff x="2877432" y="975334"/>
            <a:chExt cx="188886" cy="1181531"/>
          </a:xfrm>
        </p:grpSpPr>
        <p:sp>
          <p:nvSpPr>
            <p:cNvPr id="693" name="Google Shape;693;p4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40"/>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0"/>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p:nvPr/>
        </p:nvSpPr>
        <p:spPr>
          <a:xfrm>
            <a:off x="3276800" y="3121375"/>
            <a:ext cx="523800" cy="5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p:nvPr/>
        </p:nvSpPr>
        <p:spPr>
          <a:xfrm>
            <a:off x="4120850" y="3121375"/>
            <a:ext cx="523800" cy="523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0"/>
          <p:cNvSpPr/>
          <p:nvPr/>
        </p:nvSpPr>
        <p:spPr>
          <a:xfrm>
            <a:off x="4964900" y="3121375"/>
            <a:ext cx="523800" cy="52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40"/>
          <p:cNvGrpSpPr/>
          <p:nvPr/>
        </p:nvGrpSpPr>
        <p:grpSpPr>
          <a:xfrm>
            <a:off x="3407882" y="3252461"/>
            <a:ext cx="261630" cy="261630"/>
            <a:chOff x="3368074" y="3882537"/>
            <a:chExt cx="215298" cy="215298"/>
          </a:xfrm>
        </p:grpSpPr>
        <p:sp>
          <p:nvSpPr>
            <p:cNvPr id="702" name="Google Shape;702;p4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40"/>
          <p:cNvSpPr/>
          <p:nvPr/>
        </p:nvSpPr>
        <p:spPr>
          <a:xfrm>
            <a:off x="5066623" y="3252448"/>
            <a:ext cx="320355" cy="261656"/>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40"/>
          <p:cNvGrpSpPr/>
          <p:nvPr/>
        </p:nvGrpSpPr>
        <p:grpSpPr>
          <a:xfrm>
            <a:off x="4236456" y="3252450"/>
            <a:ext cx="292574" cy="261652"/>
            <a:chOff x="3824739" y="3890112"/>
            <a:chExt cx="208105" cy="186110"/>
          </a:xfrm>
        </p:grpSpPr>
        <p:sp>
          <p:nvSpPr>
            <p:cNvPr id="707" name="Google Shape;707;p4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0" name="Google Shape;710;p40"/>
          <p:cNvPicPr preferRelativeResize="0"/>
          <p:nvPr/>
        </p:nvPicPr>
        <p:blipFill>
          <a:blip r:embed="rId3">
            <a:alphaModFix/>
          </a:blip>
          <a:stretch>
            <a:fillRect/>
          </a:stretch>
        </p:blipFill>
        <p:spPr>
          <a:xfrm>
            <a:off x="2220550" y="2843025"/>
            <a:ext cx="4324375" cy="1954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4"/>
          <p:cNvSpPr txBox="1"/>
          <p:nvPr>
            <p:ph idx="13" type="ctrTitle"/>
          </p:nvPr>
        </p:nvSpPr>
        <p:spPr>
          <a:xfrm>
            <a:off x="6666296" y="3396800"/>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REFLECTION ON POLICIES</a:t>
            </a:r>
            <a:endParaRPr/>
          </a:p>
        </p:txBody>
      </p:sp>
      <p:sp>
        <p:nvSpPr>
          <p:cNvPr id="463" name="Google Shape;463;p24"/>
          <p:cNvSpPr txBox="1"/>
          <p:nvPr>
            <p:ph idx="1" type="subTitle"/>
          </p:nvPr>
        </p:nvSpPr>
        <p:spPr>
          <a:xfrm>
            <a:off x="6666300" y="3829675"/>
            <a:ext cx="1925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could have been done better? Any lessons learned?</a:t>
            </a:r>
            <a:endParaRPr/>
          </a:p>
        </p:txBody>
      </p:sp>
      <p:sp>
        <p:nvSpPr>
          <p:cNvPr id="464" name="Google Shape;464;p24"/>
          <p:cNvSpPr txBox="1"/>
          <p:nvPr>
            <p:ph idx="4" type="ctrTitle"/>
          </p:nvPr>
        </p:nvSpPr>
        <p:spPr>
          <a:xfrm>
            <a:off x="3942825" y="3396800"/>
            <a:ext cx="1561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EFFECTS ON SOCIETY</a:t>
            </a:r>
            <a:endParaRPr/>
          </a:p>
        </p:txBody>
      </p:sp>
      <p:sp>
        <p:nvSpPr>
          <p:cNvPr id="465" name="Google Shape;465;p24"/>
          <p:cNvSpPr txBox="1"/>
          <p:nvPr>
            <p:ph type="ctrTitle"/>
          </p:nvPr>
        </p:nvSpPr>
        <p:spPr>
          <a:xfrm>
            <a:off x="1223300"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CHANGE IN MOBILITY</a:t>
            </a:r>
            <a:endParaRPr/>
          </a:p>
        </p:txBody>
      </p:sp>
      <p:sp>
        <p:nvSpPr>
          <p:cNvPr id="466" name="Google Shape;466;p24"/>
          <p:cNvSpPr txBox="1"/>
          <p:nvPr>
            <p:ph idx="2" type="subTitle"/>
          </p:nvPr>
        </p:nvSpPr>
        <p:spPr>
          <a:xfrm>
            <a:off x="1223300" y="3829680"/>
            <a:ext cx="17556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causes them to change?</a:t>
            </a:r>
            <a:endParaRPr/>
          </a:p>
        </p:txBody>
      </p:sp>
      <p:sp>
        <p:nvSpPr>
          <p:cNvPr id="467" name="Google Shape;467;p24"/>
          <p:cNvSpPr txBox="1"/>
          <p:nvPr>
            <p:ph idx="3" type="title"/>
          </p:nvPr>
        </p:nvSpPr>
        <p:spPr>
          <a:xfrm>
            <a:off x="122330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68" name="Google Shape;468;p24"/>
          <p:cNvSpPr txBox="1"/>
          <p:nvPr>
            <p:ph idx="5" type="subTitle"/>
          </p:nvPr>
        </p:nvSpPr>
        <p:spPr>
          <a:xfrm>
            <a:off x="3942827" y="3829680"/>
            <a:ext cx="17556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these </a:t>
            </a:r>
            <a:r>
              <a:rPr lang="en"/>
              <a:t>statistical</a:t>
            </a:r>
            <a:r>
              <a:rPr lang="en"/>
              <a:t> changes affect our world?</a:t>
            </a:r>
            <a:endParaRPr/>
          </a:p>
        </p:txBody>
      </p:sp>
      <p:sp>
        <p:nvSpPr>
          <p:cNvPr id="469" name="Google Shape;469;p24"/>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70" name="Google Shape;470;p24"/>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71" name="Google Shape;471;p24"/>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72" name="Google Shape;472;p24"/>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 name="Google Shape;475;p24"/>
          <p:cNvCxnSpPr>
            <a:stCxn id="472" idx="1"/>
            <a:endCxn id="467"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476" name="Google Shape;476;p24"/>
          <p:cNvCxnSpPr>
            <a:stCxn id="473" idx="1"/>
            <a:endCxn id="469"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477" name="Google Shape;477;p24"/>
          <p:cNvCxnSpPr>
            <a:stCxn id="474" idx="1"/>
            <a:endCxn id="471"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478" name="Google Shape;478;p24"/>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748980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24"/>
          <p:cNvGrpSpPr/>
          <p:nvPr/>
        </p:nvGrpSpPr>
        <p:grpSpPr>
          <a:xfrm>
            <a:off x="4075558" y="1684660"/>
            <a:ext cx="577210" cy="580282"/>
            <a:chOff x="3095745" y="3805393"/>
            <a:chExt cx="352840" cy="354717"/>
          </a:xfrm>
        </p:grpSpPr>
        <p:sp>
          <p:nvSpPr>
            <p:cNvPr id="482" name="Google Shape;482;p24"/>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4"/>
          <p:cNvGrpSpPr/>
          <p:nvPr/>
        </p:nvGrpSpPr>
        <p:grpSpPr>
          <a:xfrm>
            <a:off x="6789168" y="1684647"/>
            <a:ext cx="583817" cy="580314"/>
            <a:chOff x="3541011" y="3367320"/>
            <a:chExt cx="348257" cy="346188"/>
          </a:xfrm>
        </p:grpSpPr>
        <p:sp>
          <p:nvSpPr>
            <p:cNvPr id="489" name="Google Shape;489;p24"/>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1000"/>
                                        <p:tgtEl>
                                          <p:spTgt spid="4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1000"/>
                                        <p:tgtEl>
                                          <p:spTgt spid="4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1000"/>
                                        <p:tgtEl>
                                          <p:spTgt spid="4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1000"/>
                                        <p:tgtEl>
                                          <p:spTgt spid="4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1000"/>
                                        <p:tgtEl>
                                          <p:spTgt spid="4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5"/>
          <p:cNvSpPr txBox="1"/>
          <p:nvPr>
            <p:ph type="ctrTitle"/>
          </p:nvPr>
        </p:nvSpPr>
        <p:spPr>
          <a:xfrm>
            <a:off x="2031275" y="1742775"/>
            <a:ext cx="2622000" cy="151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Change in Mobility</a:t>
            </a:r>
            <a:endParaRPr/>
          </a:p>
        </p:txBody>
      </p:sp>
      <p:sp>
        <p:nvSpPr>
          <p:cNvPr id="498" name="Google Shape;498;p25"/>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500" name="Google Shape;500;p2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 name="Google Shape;502;p25"/>
          <p:cNvCxnSpPr>
            <a:stCxn id="498"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cxnSp>
        <p:nvCxnSpPr>
          <p:cNvPr id="507" name="Google Shape;507;p26"/>
          <p:cNvCxnSpPr/>
          <p:nvPr/>
        </p:nvCxnSpPr>
        <p:spPr>
          <a:xfrm>
            <a:off x="1559463" y="2078675"/>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508" name="Google Shape;508;p26"/>
          <p:cNvCxnSpPr/>
          <p:nvPr/>
        </p:nvCxnSpPr>
        <p:spPr>
          <a:xfrm>
            <a:off x="3596213" y="2650675"/>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509" name="Google Shape;509;p26"/>
          <p:cNvCxnSpPr/>
          <p:nvPr/>
        </p:nvCxnSpPr>
        <p:spPr>
          <a:xfrm>
            <a:off x="5632963" y="2078675"/>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510" name="Google Shape;510;p26"/>
          <p:cNvCxnSpPr/>
          <p:nvPr/>
        </p:nvCxnSpPr>
        <p:spPr>
          <a:xfrm>
            <a:off x="7669713" y="2650675"/>
            <a:ext cx="0" cy="455100"/>
          </a:xfrm>
          <a:prstGeom prst="straightConnector1">
            <a:avLst/>
          </a:prstGeom>
          <a:noFill/>
          <a:ln cap="flat" cmpd="sng" w="19050">
            <a:solidFill>
              <a:schemeClr val="lt2"/>
            </a:solidFill>
            <a:prstDash val="solid"/>
            <a:round/>
            <a:headEnd len="med" w="med" type="none"/>
            <a:tailEnd len="med" w="med" type="none"/>
          </a:ln>
        </p:spPr>
      </p:cxnSp>
      <p:sp>
        <p:nvSpPr>
          <p:cNvPr id="511" name="Google Shape;511;p26"/>
          <p:cNvSpPr txBox="1"/>
          <p:nvPr>
            <p:ph type="ctrTitle"/>
          </p:nvPr>
        </p:nvSpPr>
        <p:spPr>
          <a:xfrm>
            <a:off x="618825" y="411675"/>
            <a:ext cx="7392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Arrival of a Pandemic (Ontario)</a:t>
            </a:r>
            <a:endParaRPr/>
          </a:p>
        </p:txBody>
      </p:sp>
      <p:cxnSp>
        <p:nvCxnSpPr>
          <p:cNvPr id="512" name="Google Shape;512;p26"/>
          <p:cNvCxnSpPr/>
          <p:nvPr/>
        </p:nvCxnSpPr>
        <p:spPr>
          <a:xfrm>
            <a:off x="1042775" y="2592225"/>
            <a:ext cx="7075200" cy="0"/>
          </a:xfrm>
          <a:prstGeom prst="straightConnector1">
            <a:avLst/>
          </a:prstGeom>
          <a:noFill/>
          <a:ln cap="flat" cmpd="sng" w="19050">
            <a:solidFill>
              <a:schemeClr val="lt2"/>
            </a:solidFill>
            <a:prstDash val="solid"/>
            <a:round/>
            <a:headEnd len="med" w="med" type="none"/>
            <a:tailEnd len="med" w="med" type="none"/>
          </a:ln>
        </p:spPr>
      </p:cxnSp>
      <p:grpSp>
        <p:nvGrpSpPr>
          <p:cNvPr id="513" name="Google Shape;513;p26"/>
          <p:cNvGrpSpPr/>
          <p:nvPr/>
        </p:nvGrpSpPr>
        <p:grpSpPr>
          <a:xfrm>
            <a:off x="1381100" y="2405475"/>
            <a:ext cx="373500" cy="373500"/>
            <a:chOff x="1372725" y="1912500"/>
            <a:chExt cx="373500" cy="373500"/>
          </a:xfrm>
        </p:grpSpPr>
        <p:sp>
          <p:nvSpPr>
            <p:cNvPr id="514" name="Google Shape;514;p26"/>
            <p:cNvSpPr/>
            <p:nvPr/>
          </p:nvSpPr>
          <p:spPr>
            <a:xfrm>
              <a:off x="14640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1372725" y="1912500"/>
              <a:ext cx="373500" cy="373500"/>
            </a:xfrm>
            <a:prstGeom prst="donut">
              <a:avLst>
                <a:gd fmla="val 101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6"/>
          <p:cNvGrpSpPr/>
          <p:nvPr/>
        </p:nvGrpSpPr>
        <p:grpSpPr>
          <a:xfrm>
            <a:off x="3409467" y="2405475"/>
            <a:ext cx="373500" cy="373500"/>
            <a:chOff x="3212675" y="1912500"/>
            <a:chExt cx="373500" cy="373500"/>
          </a:xfrm>
        </p:grpSpPr>
        <p:sp>
          <p:nvSpPr>
            <p:cNvPr id="517" name="Google Shape;517;p26"/>
            <p:cNvSpPr/>
            <p:nvPr/>
          </p:nvSpPr>
          <p:spPr>
            <a:xfrm>
              <a:off x="330401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3212675" y="1912500"/>
              <a:ext cx="373500" cy="373500"/>
            </a:xfrm>
            <a:prstGeom prst="donut">
              <a:avLst>
                <a:gd fmla="val 1019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6"/>
          <p:cNvGrpSpPr/>
          <p:nvPr/>
        </p:nvGrpSpPr>
        <p:grpSpPr>
          <a:xfrm>
            <a:off x="5437833" y="2405475"/>
            <a:ext cx="373500" cy="373500"/>
            <a:chOff x="5557850" y="1912500"/>
            <a:chExt cx="373500" cy="373500"/>
          </a:xfrm>
        </p:grpSpPr>
        <p:sp>
          <p:nvSpPr>
            <p:cNvPr id="520" name="Google Shape;520;p26"/>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5557850" y="1912500"/>
              <a:ext cx="373500" cy="373500"/>
            </a:xfrm>
            <a:prstGeom prst="donut">
              <a:avLst>
                <a:gd fmla="val 1019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26"/>
          <p:cNvGrpSpPr/>
          <p:nvPr/>
        </p:nvGrpSpPr>
        <p:grpSpPr>
          <a:xfrm>
            <a:off x="7466200" y="2405475"/>
            <a:ext cx="373500" cy="373500"/>
            <a:chOff x="7457825" y="1912500"/>
            <a:chExt cx="373500" cy="373500"/>
          </a:xfrm>
        </p:grpSpPr>
        <p:sp>
          <p:nvSpPr>
            <p:cNvPr id="523" name="Google Shape;523;p26"/>
            <p:cNvSpPr/>
            <p:nvPr/>
          </p:nvSpPr>
          <p:spPr>
            <a:xfrm>
              <a:off x="75491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7457825" y="1912500"/>
              <a:ext cx="373500" cy="373500"/>
            </a:xfrm>
            <a:prstGeom prst="donut">
              <a:avLst>
                <a:gd fmla="val 1019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26"/>
          <p:cNvSpPr txBox="1"/>
          <p:nvPr>
            <p:ph idx="4294967295" type="ctrTitle"/>
          </p:nvPr>
        </p:nvSpPr>
        <p:spPr>
          <a:xfrm>
            <a:off x="618825" y="1651388"/>
            <a:ext cx="1881300" cy="4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January 25, 2020</a:t>
            </a:r>
            <a:endParaRPr sz="1800"/>
          </a:p>
        </p:txBody>
      </p:sp>
      <p:sp>
        <p:nvSpPr>
          <p:cNvPr id="526" name="Google Shape;526;p26"/>
          <p:cNvSpPr txBox="1"/>
          <p:nvPr>
            <p:ph idx="4294967295" type="ctrTitle"/>
          </p:nvPr>
        </p:nvSpPr>
        <p:spPr>
          <a:xfrm>
            <a:off x="6728765" y="3112547"/>
            <a:ext cx="1881300" cy="4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April 1, 2021</a:t>
            </a:r>
            <a:endParaRPr sz="1800"/>
          </a:p>
        </p:txBody>
      </p:sp>
      <p:sp>
        <p:nvSpPr>
          <p:cNvPr id="527" name="Google Shape;527;p26"/>
          <p:cNvSpPr txBox="1"/>
          <p:nvPr>
            <p:ph idx="4294967295" type="ctrTitle"/>
          </p:nvPr>
        </p:nvSpPr>
        <p:spPr>
          <a:xfrm>
            <a:off x="2655575" y="3112547"/>
            <a:ext cx="1881300" cy="4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March 17, 2020</a:t>
            </a:r>
            <a:endParaRPr sz="1800"/>
          </a:p>
        </p:txBody>
      </p:sp>
      <p:sp>
        <p:nvSpPr>
          <p:cNvPr id="528" name="Google Shape;528;p26"/>
          <p:cNvSpPr txBox="1"/>
          <p:nvPr>
            <p:ph idx="4294967295" type="ctrTitle"/>
          </p:nvPr>
        </p:nvSpPr>
        <p:spPr>
          <a:xfrm>
            <a:off x="4637425" y="1651400"/>
            <a:ext cx="2019900" cy="4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December 26, 2020</a:t>
            </a:r>
            <a:endParaRPr sz="1800"/>
          </a:p>
        </p:txBody>
      </p:sp>
      <p:sp>
        <p:nvSpPr>
          <p:cNvPr id="529" name="Google Shape;529;p26"/>
          <p:cNvSpPr txBox="1"/>
          <p:nvPr>
            <p:ph idx="4294967295" type="ctrTitle"/>
          </p:nvPr>
        </p:nvSpPr>
        <p:spPr>
          <a:xfrm>
            <a:off x="857250" y="2956600"/>
            <a:ext cx="13932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rPr>
              <a:t>First Case</a:t>
            </a:r>
            <a:endParaRPr sz="2400">
              <a:solidFill>
                <a:schemeClr val="accent2"/>
              </a:solidFill>
            </a:endParaRPr>
          </a:p>
        </p:txBody>
      </p:sp>
      <p:sp>
        <p:nvSpPr>
          <p:cNvPr id="530" name="Google Shape;530;p26"/>
          <p:cNvSpPr txBox="1"/>
          <p:nvPr>
            <p:ph idx="4294967295" type="ctrTitle"/>
          </p:nvPr>
        </p:nvSpPr>
        <p:spPr>
          <a:xfrm>
            <a:off x="2855125" y="1787525"/>
            <a:ext cx="14910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First Lockdown</a:t>
            </a:r>
            <a:endParaRPr sz="2400">
              <a:solidFill>
                <a:schemeClr val="accent1"/>
              </a:solidFill>
            </a:endParaRPr>
          </a:p>
        </p:txBody>
      </p:sp>
      <p:sp>
        <p:nvSpPr>
          <p:cNvPr id="531" name="Google Shape;531;p26"/>
          <p:cNvSpPr txBox="1"/>
          <p:nvPr>
            <p:ph idx="4294967295" type="ctrTitle"/>
          </p:nvPr>
        </p:nvSpPr>
        <p:spPr>
          <a:xfrm>
            <a:off x="4989775" y="2956600"/>
            <a:ext cx="13932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3"/>
                </a:solidFill>
              </a:rPr>
              <a:t>Second Lockdown</a:t>
            </a:r>
            <a:endParaRPr sz="2400">
              <a:solidFill>
                <a:schemeClr val="accent3"/>
              </a:solidFill>
            </a:endParaRPr>
          </a:p>
        </p:txBody>
      </p:sp>
      <p:sp>
        <p:nvSpPr>
          <p:cNvPr id="532" name="Google Shape;532;p26"/>
          <p:cNvSpPr txBox="1"/>
          <p:nvPr>
            <p:ph idx="4294967295" type="ctrTitle"/>
          </p:nvPr>
        </p:nvSpPr>
        <p:spPr>
          <a:xfrm>
            <a:off x="6965025" y="1787525"/>
            <a:ext cx="13932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4"/>
                </a:solidFill>
              </a:rPr>
              <a:t>Third Lockdown</a:t>
            </a:r>
            <a:endParaRPr sz="2400">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700"/>
                                        <p:tgtEl>
                                          <p:spTgt spid="5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700"/>
                                        <p:tgtEl>
                                          <p:spTgt spid="529"/>
                                        </p:tgtEl>
                                        <p:attrNameLst>
                                          <p:attrName>ppt_y</p:attrName>
                                        </p:attrNameLst>
                                      </p:cBhvr>
                                      <p:tavLst>
                                        <p:tav fmla="" tm="0">
                                          <p:val>
                                            <p:strVal val="#ppt_y+1"/>
                                          </p:val>
                                        </p:tav>
                                        <p:tav fmla="" tm="100000">
                                          <p:val>
                                            <p:strVal val="#ppt_y"/>
                                          </p:val>
                                        </p:tav>
                                      </p:tavLst>
                                    </p:anim>
                                  </p:childTnLst>
                                </p:cTn>
                              </p:par>
                            </p:childTnLst>
                          </p:cTn>
                        </p:par>
                        <p:par>
                          <p:cTn fill="hold">
                            <p:stCondLst>
                              <p:cond delay="700"/>
                            </p:stCondLst>
                            <p:childTnLst>
                              <p:par>
                                <p:cTn fill="hold" nodeType="afterEffect" presetClass="entr" presetID="2" presetSubtype="1">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700"/>
                                        <p:tgtEl>
                                          <p:spTgt spid="5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700"/>
                                        <p:tgtEl>
                                          <p:spTgt spid="527"/>
                                        </p:tgtEl>
                                        <p:attrNameLst>
                                          <p:attrName>ppt_y</p:attrName>
                                        </p:attrNameLst>
                                      </p:cBhvr>
                                      <p:tavLst>
                                        <p:tav fmla="" tm="0">
                                          <p:val>
                                            <p:strVal val="#ppt_y+1"/>
                                          </p:val>
                                        </p:tav>
                                        <p:tav fmla="" tm="100000">
                                          <p:val>
                                            <p:strVal val="#ppt_y"/>
                                          </p:val>
                                        </p:tav>
                                      </p:tavLst>
                                    </p:anim>
                                  </p:childTnLst>
                                </p:cTn>
                              </p:par>
                            </p:childTnLst>
                          </p:cTn>
                        </p:par>
                        <p:par>
                          <p:cTn fill="hold">
                            <p:stCondLst>
                              <p:cond delay="1400"/>
                            </p:stCondLst>
                            <p:childTnLst>
                              <p:par>
                                <p:cTn fill="hold" nodeType="afterEffect" presetClass="entr" presetID="2" presetSubtype="1">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700"/>
                                        <p:tgtEl>
                                          <p:spTgt spid="5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700"/>
                                        <p:tgtEl>
                                          <p:spTgt spid="531"/>
                                        </p:tgtEl>
                                        <p:attrNameLst>
                                          <p:attrName>ppt_y</p:attrName>
                                        </p:attrNameLst>
                                      </p:cBhvr>
                                      <p:tavLst>
                                        <p:tav fmla="" tm="0">
                                          <p:val>
                                            <p:strVal val="#ppt_y+1"/>
                                          </p:val>
                                        </p:tav>
                                        <p:tav fmla="" tm="100000">
                                          <p:val>
                                            <p:strVal val="#ppt_y"/>
                                          </p:val>
                                        </p:tav>
                                      </p:tavLst>
                                    </p:anim>
                                  </p:childTnLst>
                                </p:cTn>
                              </p:par>
                            </p:childTnLst>
                          </p:cTn>
                        </p:par>
                        <p:par>
                          <p:cTn fill="hold">
                            <p:stCondLst>
                              <p:cond delay="2100"/>
                            </p:stCondLst>
                            <p:childTnLst>
                              <p:par>
                                <p:cTn fill="hold" nodeType="afterEffect" presetClass="entr" presetID="2" presetSubtype="1">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700"/>
                                        <p:tgtEl>
                                          <p:spTgt spid="5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700"/>
                                        <p:tgtEl>
                                          <p:spTgt spid="5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7"/>
          <p:cNvSpPr txBox="1"/>
          <p:nvPr>
            <p:ph type="ctrTitle"/>
          </p:nvPr>
        </p:nvSpPr>
        <p:spPr>
          <a:xfrm>
            <a:off x="323125" y="2026650"/>
            <a:ext cx="2708100" cy="10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Mobility Change: </a:t>
            </a:r>
            <a:r>
              <a:rPr lang="en"/>
              <a:t>Residential</a:t>
            </a:r>
            <a:endParaRPr/>
          </a:p>
        </p:txBody>
      </p:sp>
      <p:pic>
        <p:nvPicPr>
          <p:cNvPr id="538" name="Google Shape;538;p27"/>
          <p:cNvPicPr preferRelativeResize="0"/>
          <p:nvPr/>
        </p:nvPicPr>
        <p:blipFill>
          <a:blip r:embed="rId3">
            <a:alphaModFix/>
          </a:blip>
          <a:stretch>
            <a:fillRect/>
          </a:stretch>
        </p:blipFill>
        <p:spPr>
          <a:xfrm>
            <a:off x="3269750" y="336375"/>
            <a:ext cx="5770925" cy="4470756"/>
          </a:xfrm>
          <a:prstGeom prst="rect">
            <a:avLst/>
          </a:prstGeom>
          <a:noFill/>
          <a:ln>
            <a:noFill/>
          </a:ln>
        </p:spPr>
      </p:pic>
      <p:sp>
        <p:nvSpPr>
          <p:cNvPr id="539" name="Google Shape;539;p27"/>
          <p:cNvSpPr/>
          <p:nvPr/>
        </p:nvSpPr>
        <p:spPr>
          <a:xfrm>
            <a:off x="3311000" y="398225"/>
            <a:ext cx="2286000" cy="4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hare Tech"/>
                <a:ea typeface="Share Tech"/>
                <a:cs typeface="Share Tech"/>
                <a:sym typeface="Share Tech"/>
              </a:rPr>
              <a:t>Average Residential Percent Change</a:t>
            </a:r>
            <a:endParaRPr>
              <a:latin typeface="Share Tech"/>
              <a:ea typeface="Share Tech"/>
              <a:cs typeface="Share Tech"/>
              <a:sym typeface="Share Tech"/>
            </a:endParaRPr>
          </a:p>
        </p:txBody>
      </p:sp>
      <p:pic>
        <p:nvPicPr>
          <p:cNvPr id="540" name="Google Shape;540;p27"/>
          <p:cNvPicPr preferRelativeResize="0"/>
          <p:nvPr/>
        </p:nvPicPr>
        <p:blipFill>
          <a:blip r:embed="rId4">
            <a:alphaModFix/>
          </a:blip>
          <a:stretch>
            <a:fillRect/>
          </a:stretch>
        </p:blipFill>
        <p:spPr>
          <a:xfrm>
            <a:off x="3292138" y="336375"/>
            <a:ext cx="5726147" cy="4470748"/>
          </a:xfrm>
          <a:prstGeom prst="rect">
            <a:avLst/>
          </a:prstGeom>
          <a:noFill/>
          <a:ln>
            <a:noFill/>
          </a:ln>
        </p:spPr>
      </p:pic>
      <p:sp>
        <p:nvSpPr>
          <p:cNvPr id="541" name="Google Shape;541;p27"/>
          <p:cNvSpPr/>
          <p:nvPr/>
        </p:nvSpPr>
        <p:spPr>
          <a:xfrm>
            <a:off x="3429000" y="398225"/>
            <a:ext cx="2286000" cy="4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hare Tech"/>
                <a:ea typeface="Share Tech"/>
                <a:cs typeface="Share Tech"/>
                <a:sym typeface="Share Tech"/>
              </a:rPr>
              <a:t>Average Residential Percent Change</a:t>
            </a:r>
            <a:endParaRPr>
              <a:latin typeface="Share Tech"/>
              <a:ea typeface="Share Tech"/>
              <a:cs typeface="Share Tech"/>
              <a:sym typeface="Share Tech"/>
            </a:endParaRPr>
          </a:p>
        </p:txBody>
      </p:sp>
      <p:pic>
        <p:nvPicPr>
          <p:cNvPr id="542" name="Google Shape;542;p27"/>
          <p:cNvPicPr preferRelativeResize="0"/>
          <p:nvPr/>
        </p:nvPicPr>
        <p:blipFill>
          <a:blip r:embed="rId5">
            <a:alphaModFix/>
          </a:blip>
          <a:stretch>
            <a:fillRect/>
          </a:stretch>
        </p:blipFill>
        <p:spPr>
          <a:xfrm>
            <a:off x="3269750" y="336375"/>
            <a:ext cx="5770926" cy="4469082"/>
          </a:xfrm>
          <a:prstGeom prst="rect">
            <a:avLst/>
          </a:prstGeom>
          <a:noFill/>
          <a:ln>
            <a:noFill/>
          </a:ln>
        </p:spPr>
      </p:pic>
      <p:sp>
        <p:nvSpPr>
          <p:cNvPr id="543" name="Google Shape;543;p27"/>
          <p:cNvSpPr/>
          <p:nvPr/>
        </p:nvSpPr>
        <p:spPr>
          <a:xfrm>
            <a:off x="3429000" y="487900"/>
            <a:ext cx="2286000" cy="4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hare Tech"/>
                <a:ea typeface="Share Tech"/>
                <a:cs typeface="Share Tech"/>
                <a:sym typeface="Share Tech"/>
              </a:rPr>
              <a:t>Average Residential Percent Change</a:t>
            </a:r>
            <a:endParaRPr>
              <a:latin typeface="Share Tech"/>
              <a:ea typeface="Share Tech"/>
              <a:cs typeface="Share Tech"/>
              <a:sym typeface="Share Tech"/>
            </a:endParaRPr>
          </a:p>
        </p:txBody>
      </p:sp>
      <p:pic>
        <p:nvPicPr>
          <p:cNvPr id="544" name="Google Shape;544;p27"/>
          <p:cNvPicPr preferRelativeResize="0"/>
          <p:nvPr/>
        </p:nvPicPr>
        <p:blipFill>
          <a:blip r:embed="rId6">
            <a:alphaModFix/>
          </a:blip>
          <a:stretch>
            <a:fillRect/>
          </a:stretch>
        </p:blipFill>
        <p:spPr>
          <a:xfrm>
            <a:off x="3269750" y="336375"/>
            <a:ext cx="5770926" cy="4421211"/>
          </a:xfrm>
          <a:prstGeom prst="rect">
            <a:avLst/>
          </a:prstGeom>
          <a:noFill/>
          <a:ln>
            <a:noFill/>
          </a:ln>
        </p:spPr>
      </p:pic>
      <p:sp>
        <p:nvSpPr>
          <p:cNvPr id="545" name="Google Shape;545;p27"/>
          <p:cNvSpPr txBox="1"/>
          <p:nvPr/>
        </p:nvSpPr>
        <p:spPr>
          <a:xfrm>
            <a:off x="568525" y="1017225"/>
            <a:ext cx="1998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2"/>
                </a:solidFill>
                <a:latin typeface="Maven Pro"/>
                <a:ea typeface="Maven Pro"/>
                <a:cs typeface="Maven Pro"/>
                <a:sym typeface="Maven Pro"/>
              </a:rPr>
              <a:t>Canada</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+5.607 (N.L.)</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+9.768 (Ontario)</a:t>
            </a:r>
            <a:endParaRPr>
              <a:solidFill>
                <a:schemeClr val="accent2"/>
              </a:solidFill>
              <a:latin typeface="Maven Pro"/>
              <a:ea typeface="Maven Pro"/>
              <a:cs typeface="Maven Pro"/>
              <a:sym typeface="Maven Pro"/>
            </a:endParaRPr>
          </a:p>
        </p:txBody>
      </p:sp>
      <p:sp>
        <p:nvSpPr>
          <p:cNvPr id="546" name="Google Shape;546;p27"/>
          <p:cNvSpPr txBox="1"/>
          <p:nvPr/>
        </p:nvSpPr>
        <p:spPr>
          <a:xfrm>
            <a:off x="519025" y="3318025"/>
            <a:ext cx="2048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4"/>
                </a:solidFill>
                <a:latin typeface="Maven Pro"/>
                <a:ea typeface="Maven Pro"/>
                <a:cs typeface="Maven Pro"/>
                <a:sym typeface="Maven Pro"/>
              </a:rPr>
              <a:t>World:</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 </a:t>
            </a:r>
            <a:r>
              <a:rPr lang="en">
                <a:solidFill>
                  <a:schemeClr val="accent4"/>
                </a:solidFill>
                <a:latin typeface="Maven Pro"/>
                <a:ea typeface="Maven Pro"/>
                <a:cs typeface="Maven Pro"/>
                <a:sym typeface="Maven Pro"/>
              </a:rPr>
              <a:t>2.23% (</a:t>
            </a:r>
            <a:r>
              <a:rPr lang="en">
                <a:solidFill>
                  <a:schemeClr val="accent4"/>
                </a:solidFill>
                <a:latin typeface="Maven Pro"/>
                <a:ea typeface="Maven Pro"/>
                <a:cs typeface="Maven Pro"/>
                <a:sym typeface="Maven Pro"/>
              </a:rPr>
              <a:t>Vietnam</a:t>
            </a:r>
            <a:r>
              <a:rPr lang="en">
                <a:solidFill>
                  <a:schemeClr val="accent4"/>
                </a:solidFill>
                <a:latin typeface="Maven Pro"/>
                <a:ea typeface="Maven Pro"/>
                <a:cs typeface="Maven Pro"/>
                <a:sym typeface="Maven Pro"/>
              </a:rPr>
              <a:t>)</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+23.72% (Panama)</a:t>
            </a:r>
            <a:endParaRPr>
              <a:solidFill>
                <a:schemeClr val="accent4"/>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4"/>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8"/>
          <p:cNvSpPr txBox="1"/>
          <p:nvPr>
            <p:ph type="ctrTitle"/>
          </p:nvPr>
        </p:nvSpPr>
        <p:spPr>
          <a:xfrm>
            <a:off x="6304350" y="1855350"/>
            <a:ext cx="2723100" cy="143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Mobility Change: </a:t>
            </a:r>
            <a:br>
              <a:rPr lang="en"/>
            </a:br>
            <a:r>
              <a:rPr lang="en"/>
              <a:t>Grocery &amp; Pharmacy</a:t>
            </a:r>
            <a:endParaRPr/>
          </a:p>
        </p:txBody>
      </p:sp>
      <p:pic>
        <p:nvPicPr>
          <p:cNvPr id="552" name="Google Shape;552;p28"/>
          <p:cNvPicPr preferRelativeResize="0"/>
          <p:nvPr/>
        </p:nvPicPr>
        <p:blipFill>
          <a:blip r:embed="rId3">
            <a:alphaModFix/>
          </a:blip>
          <a:stretch>
            <a:fillRect/>
          </a:stretch>
        </p:blipFill>
        <p:spPr>
          <a:xfrm>
            <a:off x="210375" y="220862"/>
            <a:ext cx="5925276" cy="4701776"/>
          </a:xfrm>
          <a:prstGeom prst="rect">
            <a:avLst/>
          </a:prstGeom>
          <a:noFill/>
          <a:ln>
            <a:noFill/>
          </a:ln>
        </p:spPr>
      </p:pic>
      <p:sp>
        <p:nvSpPr>
          <p:cNvPr id="553" name="Google Shape;553;p28"/>
          <p:cNvSpPr/>
          <p:nvPr/>
        </p:nvSpPr>
        <p:spPr>
          <a:xfrm>
            <a:off x="309000" y="662250"/>
            <a:ext cx="2286000" cy="4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hare Tech"/>
                <a:ea typeface="Share Tech"/>
                <a:cs typeface="Share Tech"/>
                <a:sym typeface="Share Tech"/>
              </a:rPr>
              <a:t>Average Grocery &amp; Pharmacy Percent Change</a:t>
            </a:r>
            <a:endParaRPr>
              <a:latin typeface="Share Tech"/>
              <a:ea typeface="Share Tech"/>
              <a:cs typeface="Share Tech"/>
              <a:sym typeface="Share Tech"/>
            </a:endParaRPr>
          </a:p>
        </p:txBody>
      </p:sp>
      <p:pic>
        <p:nvPicPr>
          <p:cNvPr id="554" name="Google Shape;554;p28"/>
          <p:cNvPicPr preferRelativeResize="0"/>
          <p:nvPr/>
        </p:nvPicPr>
        <p:blipFill>
          <a:blip r:embed="rId4">
            <a:alphaModFix/>
          </a:blip>
          <a:stretch>
            <a:fillRect/>
          </a:stretch>
        </p:blipFill>
        <p:spPr>
          <a:xfrm>
            <a:off x="210375" y="220850"/>
            <a:ext cx="5925274" cy="4701799"/>
          </a:xfrm>
          <a:prstGeom prst="rect">
            <a:avLst/>
          </a:prstGeom>
          <a:noFill/>
          <a:ln>
            <a:noFill/>
          </a:ln>
        </p:spPr>
      </p:pic>
      <p:sp>
        <p:nvSpPr>
          <p:cNvPr id="555" name="Google Shape;555;p28"/>
          <p:cNvSpPr txBox="1"/>
          <p:nvPr/>
        </p:nvSpPr>
        <p:spPr>
          <a:xfrm>
            <a:off x="6583650" y="785450"/>
            <a:ext cx="2164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2"/>
                </a:solidFill>
                <a:latin typeface="Maven Pro"/>
                <a:ea typeface="Maven Pro"/>
                <a:cs typeface="Maven Pro"/>
                <a:sym typeface="Maven Pro"/>
              </a:rPr>
              <a:t>Canada</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-6.32</a:t>
            </a:r>
            <a:r>
              <a:rPr lang="en">
                <a:solidFill>
                  <a:schemeClr val="accent2"/>
                </a:solidFill>
                <a:latin typeface="Maven Pro"/>
                <a:ea typeface="Maven Pro"/>
                <a:cs typeface="Maven Pro"/>
                <a:sym typeface="Maven Pro"/>
              </a:rPr>
              <a:t> (N.W.T.)</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+9.768 (</a:t>
            </a:r>
            <a:r>
              <a:rPr lang="en">
                <a:solidFill>
                  <a:schemeClr val="accent2"/>
                </a:solidFill>
              </a:rPr>
              <a:t>Saskatchewan</a:t>
            </a:r>
            <a:r>
              <a:rPr lang="en">
                <a:solidFill>
                  <a:schemeClr val="accent2"/>
                </a:solidFill>
                <a:latin typeface="Maven Pro"/>
                <a:ea typeface="Maven Pro"/>
                <a:cs typeface="Maven Pro"/>
                <a:sym typeface="Maven Pro"/>
              </a:rPr>
              <a:t>)</a:t>
            </a:r>
            <a:endParaRPr>
              <a:solidFill>
                <a:schemeClr val="accent2"/>
              </a:solidFill>
              <a:latin typeface="Maven Pro"/>
              <a:ea typeface="Maven Pro"/>
              <a:cs typeface="Maven Pro"/>
              <a:sym typeface="Maven Pro"/>
            </a:endParaRPr>
          </a:p>
        </p:txBody>
      </p:sp>
      <p:sp>
        <p:nvSpPr>
          <p:cNvPr id="556" name="Google Shape;556;p28"/>
          <p:cNvSpPr txBox="1"/>
          <p:nvPr/>
        </p:nvSpPr>
        <p:spPr>
          <a:xfrm>
            <a:off x="6641850" y="3383300"/>
            <a:ext cx="2048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4"/>
                </a:solidFill>
                <a:latin typeface="Maven Pro"/>
                <a:ea typeface="Maven Pro"/>
                <a:cs typeface="Maven Pro"/>
                <a:sym typeface="Maven Pro"/>
              </a:rPr>
              <a:t>World:</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-32.67% (Panama)</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+29.70% (</a:t>
            </a:r>
            <a:r>
              <a:rPr lang="en">
                <a:solidFill>
                  <a:schemeClr val="accent4"/>
                </a:solidFill>
                <a:latin typeface="Maven Pro"/>
                <a:ea typeface="Maven Pro"/>
                <a:cs typeface="Maven Pro"/>
                <a:sym typeface="Maven Pro"/>
              </a:rPr>
              <a:t>Mongolia</a:t>
            </a:r>
            <a:r>
              <a:rPr lang="en">
                <a:solidFill>
                  <a:schemeClr val="accent4"/>
                </a:solidFill>
                <a:latin typeface="Maven Pro"/>
                <a:ea typeface="Maven Pro"/>
                <a:cs typeface="Maven Pro"/>
                <a:sym typeface="Maven Pro"/>
              </a:rPr>
              <a:t>)</a:t>
            </a:r>
            <a:endParaRPr>
              <a:solidFill>
                <a:schemeClr val="accent4"/>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4"/>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9"/>
          <p:cNvSpPr txBox="1"/>
          <p:nvPr>
            <p:ph type="ctrTitle"/>
          </p:nvPr>
        </p:nvSpPr>
        <p:spPr>
          <a:xfrm>
            <a:off x="276450" y="2093600"/>
            <a:ext cx="2707200" cy="10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Mobility Change: Workplaces</a:t>
            </a:r>
            <a:endParaRPr/>
          </a:p>
        </p:txBody>
      </p:sp>
      <p:sp>
        <p:nvSpPr>
          <p:cNvPr id="562" name="Google Shape;562;p29"/>
          <p:cNvSpPr txBox="1"/>
          <p:nvPr/>
        </p:nvSpPr>
        <p:spPr>
          <a:xfrm>
            <a:off x="739500" y="1049475"/>
            <a:ext cx="1676700" cy="12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Maven Pro"/>
                <a:ea typeface="Maven Pro"/>
                <a:cs typeface="Maven Pro"/>
                <a:sym typeface="Maven Pro"/>
              </a:rPr>
              <a:t>Canada</a:t>
            </a:r>
            <a:endParaRPr>
              <a:solidFill>
                <a:schemeClr val="accent5"/>
              </a:solidFill>
              <a:latin typeface="Maven Pro"/>
              <a:ea typeface="Maven Pro"/>
              <a:cs typeface="Maven Pro"/>
              <a:sym typeface="Maven Pro"/>
            </a:endParaRPr>
          </a:p>
          <a:p>
            <a:pPr indent="0" lvl="0" marL="0" rtl="0" algn="ctr">
              <a:spcBef>
                <a:spcPts val="0"/>
              </a:spcBef>
              <a:spcAft>
                <a:spcPts val="0"/>
              </a:spcAft>
              <a:buNone/>
            </a:pPr>
            <a:r>
              <a:rPr lang="en">
                <a:solidFill>
                  <a:schemeClr val="accent5"/>
                </a:solidFill>
                <a:latin typeface="Maven Pro"/>
                <a:ea typeface="Maven Pro"/>
                <a:cs typeface="Maven Pro"/>
                <a:sym typeface="Maven Pro"/>
              </a:rPr>
              <a:t>-15.7% (Nunavut)</a:t>
            </a:r>
            <a:endParaRPr>
              <a:solidFill>
                <a:schemeClr val="accent5"/>
              </a:solidFill>
              <a:latin typeface="Maven Pro"/>
              <a:ea typeface="Maven Pro"/>
              <a:cs typeface="Maven Pro"/>
              <a:sym typeface="Maven Pro"/>
            </a:endParaRPr>
          </a:p>
          <a:p>
            <a:pPr indent="0" lvl="0" marL="0" rtl="0" algn="ctr">
              <a:spcBef>
                <a:spcPts val="0"/>
              </a:spcBef>
              <a:spcAft>
                <a:spcPts val="0"/>
              </a:spcAft>
              <a:buNone/>
            </a:pPr>
            <a:r>
              <a:rPr lang="en">
                <a:solidFill>
                  <a:schemeClr val="accent5"/>
                </a:solidFill>
                <a:latin typeface="Maven Pro"/>
                <a:ea typeface="Maven Pro"/>
                <a:cs typeface="Maven Pro"/>
                <a:sym typeface="Maven Pro"/>
              </a:rPr>
              <a:t>-27% (Ontario)</a:t>
            </a:r>
            <a:endParaRPr>
              <a:solidFill>
                <a:schemeClr val="accent5"/>
              </a:solidFill>
              <a:latin typeface="Maven Pro"/>
              <a:ea typeface="Maven Pro"/>
              <a:cs typeface="Maven Pro"/>
              <a:sym typeface="Maven Pro"/>
            </a:endParaRPr>
          </a:p>
        </p:txBody>
      </p:sp>
      <p:pic>
        <p:nvPicPr>
          <p:cNvPr id="563" name="Google Shape;563;p29"/>
          <p:cNvPicPr preferRelativeResize="0"/>
          <p:nvPr/>
        </p:nvPicPr>
        <p:blipFill>
          <a:blip r:embed="rId3">
            <a:alphaModFix/>
          </a:blip>
          <a:stretch>
            <a:fillRect/>
          </a:stretch>
        </p:blipFill>
        <p:spPr>
          <a:xfrm>
            <a:off x="3139800" y="268500"/>
            <a:ext cx="5839275" cy="4606499"/>
          </a:xfrm>
          <a:prstGeom prst="rect">
            <a:avLst/>
          </a:prstGeom>
          <a:noFill/>
          <a:ln>
            <a:noFill/>
          </a:ln>
        </p:spPr>
      </p:pic>
      <p:sp>
        <p:nvSpPr>
          <p:cNvPr id="564" name="Google Shape;564;p29"/>
          <p:cNvSpPr/>
          <p:nvPr/>
        </p:nvSpPr>
        <p:spPr>
          <a:xfrm>
            <a:off x="6518350" y="593800"/>
            <a:ext cx="2286000" cy="4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hare Tech"/>
                <a:ea typeface="Share Tech"/>
                <a:cs typeface="Share Tech"/>
                <a:sym typeface="Share Tech"/>
              </a:rPr>
              <a:t>Average Workplaces Percent Change</a:t>
            </a:r>
            <a:endParaRPr>
              <a:latin typeface="Share Tech"/>
              <a:ea typeface="Share Tech"/>
              <a:cs typeface="Share Tech"/>
              <a:sym typeface="Share Tech"/>
            </a:endParaRPr>
          </a:p>
        </p:txBody>
      </p:sp>
      <p:pic>
        <p:nvPicPr>
          <p:cNvPr id="565" name="Google Shape;565;p29"/>
          <p:cNvPicPr preferRelativeResize="0"/>
          <p:nvPr/>
        </p:nvPicPr>
        <p:blipFill>
          <a:blip r:embed="rId4">
            <a:alphaModFix/>
          </a:blip>
          <a:stretch>
            <a:fillRect/>
          </a:stretch>
        </p:blipFill>
        <p:spPr>
          <a:xfrm>
            <a:off x="3139800" y="268500"/>
            <a:ext cx="5839273" cy="4606502"/>
          </a:xfrm>
          <a:prstGeom prst="rect">
            <a:avLst/>
          </a:prstGeom>
          <a:noFill/>
          <a:ln>
            <a:noFill/>
          </a:ln>
        </p:spPr>
      </p:pic>
      <p:sp>
        <p:nvSpPr>
          <p:cNvPr id="566" name="Google Shape;566;p29"/>
          <p:cNvSpPr txBox="1"/>
          <p:nvPr/>
        </p:nvSpPr>
        <p:spPr>
          <a:xfrm>
            <a:off x="316200" y="3182925"/>
            <a:ext cx="2627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4"/>
                </a:solidFill>
                <a:latin typeface="Maven Pro"/>
                <a:ea typeface="Maven Pro"/>
                <a:cs typeface="Maven Pro"/>
                <a:sym typeface="Maven Pro"/>
              </a:rPr>
              <a:t>World</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-45.64% (Panama)</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+6.68% (</a:t>
            </a:r>
            <a:r>
              <a:rPr lang="en">
                <a:solidFill>
                  <a:schemeClr val="accent4"/>
                </a:solidFill>
                <a:latin typeface="Maven Pro"/>
                <a:ea typeface="Maven Pro"/>
                <a:cs typeface="Maven Pro"/>
                <a:sym typeface="Maven Pro"/>
              </a:rPr>
              <a:t>Papua</a:t>
            </a:r>
            <a:r>
              <a:rPr lang="en">
                <a:solidFill>
                  <a:schemeClr val="accent4"/>
                </a:solidFill>
                <a:latin typeface="Maven Pro"/>
                <a:ea typeface="Maven Pro"/>
                <a:cs typeface="Maven Pro"/>
                <a:sym typeface="Maven Pro"/>
              </a:rPr>
              <a:t> New Guinea)</a:t>
            </a:r>
            <a:endParaRPr>
              <a:solidFill>
                <a:schemeClr val="accent4"/>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0"/>
          <p:cNvSpPr txBox="1"/>
          <p:nvPr>
            <p:ph type="ctrTitle"/>
          </p:nvPr>
        </p:nvSpPr>
        <p:spPr>
          <a:xfrm>
            <a:off x="6261600" y="1866425"/>
            <a:ext cx="2882400" cy="10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Mobility Change: </a:t>
            </a:r>
            <a:br>
              <a:rPr lang="en"/>
            </a:br>
            <a:r>
              <a:rPr lang="en"/>
              <a:t>Transit Stations</a:t>
            </a:r>
            <a:endParaRPr/>
          </a:p>
        </p:txBody>
      </p:sp>
      <p:sp>
        <p:nvSpPr>
          <p:cNvPr id="572" name="Google Shape;572;p30"/>
          <p:cNvSpPr txBox="1"/>
          <p:nvPr/>
        </p:nvSpPr>
        <p:spPr>
          <a:xfrm>
            <a:off x="6827975" y="883025"/>
            <a:ext cx="1598100" cy="9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Maven Pro"/>
                <a:ea typeface="Maven Pro"/>
                <a:cs typeface="Maven Pro"/>
                <a:sym typeface="Maven Pro"/>
              </a:rPr>
              <a:t>Canada</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-21.6% (N&amp;L)</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-48.1% (NWT)</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t/>
            </a:r>
            <a:endParaRPr>
              <a:solidFill>
                <a:schemeClr val="accent2"/>
              </a:solidFill>
              <a:latin typeface="Maven Pro"/>
              <a:ea typeface="Maven Pro"/>
              <a:cs typeface="Maven Pro"/>
              <a:sym typeface="Maven Pro"/>
            </a:endParaRPr>
          </a:p>
        </p:txBody>
      </p:sp>
      <p:sp>
        <p:nvSpPr>
          <p:cNvPr id="573" name="Google Shape;573;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74" name="Google Shape;574;p30"/>
          <p:cNvPicPr preferRelativeResize="0"/>
          <p:nvPr/>
        </p:nvPicPr>
        <p:blipFill>
          <a:blip r:embed="rId3">
            <a:alphaModFix/>
          </a:blip>
          <a:stretch>
            <a:fillRect/>
          </a:stretch>
        </p:blipFill>
        <p:spPr>
          <a:xfrm>
            <a:off x="262000" y="240988"/>
            <a:ext cx="5937101" cy="4661524"/>
          </a:xfrm>
          <a:prstGeom prst="rect">
            <a:avLst/>
          </a:prstGeom>
          <a:noFill/>
          <a:ln>
            <a:noFill/>
          </a:ln>
        </p:spPr>
      </p:pic>
      <p:sp>
        <p:nvSpPr>
          <p:cNvPr id="575" name="Google Shape;575;p30"/>
          <p:cNvSpPr/>
          <p:nvPr/>
        </p:nvSpPr>
        <p:spPr>
          <a:xfrm>
            <a:off x="303125" y="701350"/>
            <a:ext cx="2244900" cy="4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hare Tech"/>
                <a:ea typeface="Share Tech"/>
                <a:cs typeface="Share Tech"/>
                <a:sym typeface="Share Tech"/>
              </a:rPr>
              <a:t>Average Transit Stations Percent change</a:t>
            </a:r>
            <a:endParaRPr>
              <a:latin typeface="Share Tech"/>
              <a:ea typeface="Share Tech"/>
              <a:cs typeface="Share Tech"/>
              <a:sym typeface="Share Tech"/>
            </a:endParaRPr>
          </a:p>
        </p:txBody>
      </p:sp>
      <p:pic>
        <p:nvPicPr>
          <p:cNvPr id="576" name="Google Shape;576;p30"/>
          <p:cNvPicPr preferRelativeResize="0"/>
          <p:nvPr/>
        </p:nvPicPr>
        <p:blipFill>
          <a:blip r:embed="rId4">
            <a:alphaModFix/>
          </a:blip>
          <a:stretch>
            <a:fillRect/>
          </a:stretch>
        </p:blipFill>
        <p:spPr>
          <a:xfrm>
            <a:off x="262000" y="241000"/>
            <a:ext cx="5929661" cy="4661501"/>
          </a:xfrm>
          <a:prstGeom prst="rect">
            <a:avLst/>
          </a:prstGeom>
          <a:noFill/>
          <a:ln>
            <a:noFill/>
          </a:ln>
        </p:spPr>
      </p:pic>
      <p:pic>
        <p:nvPicPr>
          <p:cNvPr id="577" name="Google Shape;577;p30"/>
          <p:cNvPicPr preferRelativeResize="0"/>
          <p:nvPr/>
        </p:nvPicPr>
        <p:blipFill>
          <a:blip r:embed="rId5">
            <a:alphaModFix/>
          </a:blip>
          <a:stretch>
            <a:fillRect/>
          </a:stretch>
        </p:blipFill>
        <p:spPr>
          <a:xfrm>
            <a:off x="265725" y="217838"/>
            <a:ext cx="5929651" cy="4707823"/>
          </a:xfrm>
          <a:prstGeom prst="rect">
            <a:avLst/>
          </a:prstGeom>
          <a:noFill/>
          <a:ln>
            <a:noFill/>
          </a:ln>
        </p:spPr>
      </p:pic>
      <p:sp>
        <p:nvSpPr>
          <p:cNvPr id="578" name="Google Shape;578;p30"/>
          <p:cNvSpPr txBox="1"/>
          <p:nvPr/>
        </p:nvSpPr>
        <p:spPr>
          <a:xfrm>
            <a:off x="6602975" y="3195300"/>
            <a:ext cx="2048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4"/>
                </a:solidFill>
                <a:latin typeface="Maven Pro"/>
                <a:ea typeface="Maven Pro"/>
                <a:cs typeface="Maven Pro"/>
                <a:sym typeface="Maven Pro"/>
              </a:rPr>
              <a:t>World:</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-62.44% (Cape Verde)</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+11.51% (Kazakhstan)</a:t>
            </a:r>
            <a:endParaRPr>
              <a:solidFill>
                <a:schemeClr val="accent4"/>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4"/>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1"/>
          <p:cNvSpPr txBox="1"/>
          <p:nvPr>
            <p:ph type="ctrTitle"/>
          </p:nvPr>
        </p:nvSpPr>
        <p:spPr>
          <a:xfrm>
            <a:off x="505050" y="1964350"/>
            <a:ext cx="2782200" cy="113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Mobility Change: Parks</a:t>
            </a:r>
            <a:endParaRPr/>
          </a:p>
        </p:txBody>
      </p:sp>
      <p:sp>
        <p:nvSpPr>
          <p:cNvPr id="584" name="Google Shape;584;p31"/>
          <p:cNvSpPr txBox="1"/>
          <p:nvPr/>
        </p:nvSpPr>
        <p:spPr>
          <a:xfrm>
            <a:off x="798100" y="929025"/>
            <a:ext cx="1960500" cy="956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chemeClr val="accent2"/>
                </a:solidFill>
                <a:latin typeface="Maven Pro"/>
                <a:ea typeface="Maven Pro"/>
                <a:cs typeface="Maven Pro"/>
                <a:sym typeface="Maven Pro"/>
              </a:rPr>
              <a:t>   Canada</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-28.4% (PEI) </a:t>
            </a:r>
            <a:endParaRPr>
              <a:solidFill>
                <a:schemeClr val="accent2"/>
              </a:solidFill>
              <a:latin typeface="Maven Pro"/>
              <a:ea typeface="Maven Pro"/>
              <a:cs typeface="Maven Pro"/>
              <a:sym typeface="Maven Pro"/>
            </a:endParaRPr>
          </a:p>
          <a:p>
            <a:pPr indent="0" lvl="0" marL="0" rtl="0" algn="ctr">
              <a:spcBef>
                <a:spcPts val="0"/>
              </a:spcBef>
              <a:spcAft>
                <a:spcPts val="0"/>
              </a:spcAft>
              <a:buNone/>
            </a:pPr>
            <a:r>
              <a:rPr lang="en">
                <a:solidFill>
                  <a:schemeClr val="accent2"/>
                </a:solidFill>
                <a:latin typeface="Maven Pro"/>
                <a:ea typeface="Maven Pro"/>
                <a:cs typeface="Maven Pro"/>
                <a:sym typeface="Maven Pro"/>
              </a:rPr>
              <a:t>+86.1% (Nova Scotia)</a:t>
            </a:r>
            <a:endParaRPr>
              <a:solidFill>
                <a:schemeClr val="accent2"/>
              </a:solidFill>
              <a:latin typeface="Maven Pro"/>
              <a:ea typeface="Maven Pro"/>
              <a:cs typeface="Maven Pro"/>
              <a:sym typeface="Maven Pro"/>
            </a:endParaRPr>
          </a:p>
        </p:txBody>
      </p:sp>
      <p:pic>
        <p:nvPicPr>
          <p:cNvPr id="585" name="Google Shape;585;p31"/>
          <p:cNvPicPr preferRelativeResize="0"/>
          <p:nvPr/>
        </p:nvPicPr>
        <p:blipFill>
          <a:blip r:embed="rId3">
            <a:alphaModFix/>
          </a:blip>
          <a:stretch>
            <a:fillRect/>
          </a:stretch>
        </p:blipFill>
        <p:spPr>
          <a:xfrm>
            <a:off x="3402700" y="348137"/>
            <a:ext cx="5627925" cy="4447225"/>
          </a:xfrm>
          <a:prstGeom prst="rect">
            <a:avLst/>
          </a:prstGeom>
          <a:noFill/>
          <a:ln>
            <a:noFill/>
          </a:ln>
        </p:spPr>
      </p:pic>
      <p:sp>
        <p:nvSpPr>
          <p:cNvPr id="586" name="Google Shape;586;p31"/>
          <p:cNvSpPr/>
          <p:nvPr/>
        </p:nvSpPr>
        <p:spPr>
          <a:xfrm>
            <a:off x="3451825" y="398225"/>
            <a:ext cx="2082900" cy="4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hare Tech"/>
                <a:ea typeface="Share Tech"/>
                <a:cs typeface="Share Tech"/>
                <a:sym typeface="Share Tech"/>
              </a:rPr>
              <a:t>Average Parks Percent Change</a:t>
            </a:r>
            <a:endParaRPr>
              <a:latin typeface="Share Tech"/>
              <a:ea typeface="Share Tech"/>
              <a:cs typeface="Share Tech"/>
              <a:sym typeface="Share Tech"/>
            </a:endParaRPr>
          </a:p>
        </p:txBody>
      </p:sp>
      <p:sp>
        <p:nvSpPr>
          <p:cNvPr id="587" name="Google Shape;587;p31"/>
          <p:cNvSpPr/>
          <p:nvPr/>
        </p:nvSpPr>
        <p:spPr>
          <a:xfrm>
            <a:off x="5599050" y="638625"/>
            <a:ext cx="2849700" cy="29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Share Tech"/>
                <a:ea typeface="Share Tech"/>
                <a:cs typeface="Share Tech"/>
                <a:sym typeface="Share Tech"/>
              </a:rPr>
              <a:t>Average Parks Percent Change by Date</a:t>
            </a:r>
            <a:endParaRPr sz="1200">
              <a:latin typeface="Share Tech"/>
              <a:ea typeface="Share Tech"/>
              <a:cs typeface="Share Tech"/>
              <a:sym typeface="Share Tech"/>
            </a:endParaRPr>
          </a:p>
        </p:txBody>
      </p:sp>
      <p:sp>
        <p:nvSpPr>
          <p:cNvPr id="588" name="Google Shape;588;p31"/>
          <p:cNvSpPr/>
          <p:nvPr/>
        </p:nvSpPr>
        <p:spPr>
          <a:xfrm>
            <a:off x="5599050" y="2629400"/>
            <a:ext cx="2849700" cy="29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Share Tech"/>
                <a:ea typeface="Share Tech"/>
                <a:cs typeface="Share Tech"/>
                <a:sym typeface="Share Tech"/>
              </a:rPr>
              <a:t>Average Parks Percent Change - Provinces</a:t>
            </a:r>
            <a:endParaRPr sz="1200">
              <a:latin typeface="Share Tech"/>
              <a:ea typeface="Share Tech"/>
              <a:cs typeface="Share Tech"/>
              <a:sym typeface="Share Tech"/>
            </a:endParaRPr>
          </a:p>
        </p:txBody>
      </p:sp>
      <p:sp>
        <p:nvSpPr>
          <p:cNvPr id="589" name="Google Shape;589;p31"/>
          <p:cNvSpPr txBox="1"/>
          <p:nvPr/>
        </p:nvSpPr>
        <p:spPr>
          <a:xfrm>
            <a:off x="798100" y="3230275"/>
            <a:ext cx="1960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4"/>
                </a:solidFill>
                <a:latin typeface="Maven Pro"/>
                <a:ea typeface="Maven Pro"/>
                <a:cs typeface="Maven Pro"/>
                <a:sym typeface="Maven Pro"/>
              </a:rPr>
              <a:t>World</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-62.6% (Argentina)</a:t>
            </a:r>
            <a:endParaRPr>
              <a:solidFill>
                <a:schemeClr val="accent4"/>
              </a:solidFill>
              <a:latin typeface="Maven Pro"/>
              <a:ea typeface="Maven Pro"/>
              <a:cs typeface="Maven Pro"/>
              <a:sym typeface="Maven Pro"/>
            </a:endParaRPr>
          </a:p>
          <a:p>
            <a:pPr indent="0" lvl="0" marL="0" rtl="0" algn="ctr">
              <a:spcBef>
                <a:spcPts val="0"/>
              </a:spcBef>
              <a:spcAft>
                <a:spcPts val="0"/>
              </a:spcAft>
              <a:buNone/>
            </a:pPr>
            <a:r>
              <a:rPr lang="en">
                <a:solidFill>
                  <a:schemeClr val="accent4"/>
                </a:solidFill>
                <a:latin typeface="Maven Pro"/>
                <a:ea typeface="Maven Pro"/>
                <a:cs typeface="Maven Pro"/>
                <a:sym typeface="Maven Pro"/>
              </a:rPr>
              <a:t>+75.8% (Denmark)</a:t>
            </a:r>
            <a:endParaRPr>
              <a:solidFill>
                <a:schemeClr val="accent4"/>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